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18" r:id="rId1"/>
    <p:sldMasterId id="2147484204" r:id="rId2"/>
  </p:sldMasterIdLst>
  <p:notesMasterIdLst>
    <p:notesMasterId r:id="rId64"/>
  </p:notesMasterIdLst>
  <p:handoutMasterIdLst>
    <p:handoutMasterId r:id="rId65"/>
  </p:handoutMasterIdLst>
  <p:sldIdLst>
    <p:sldId id="330" r:id="rId3"/>
    <p:sldId id="313" r:id="rId4"/>
    <p:sldId id="411" r:id="rId5"/>
    <p:sldId id="413" r:id="rId6"/>
    <p:sldId id="515" r:id="rId7"/>
    <p:sldId id="516" r:id="rId8"/>
    <p:sldId id="499" r:id="rId9"/>
    <p:sldId id="525" r:id="rId10"/>
    <p:sldId id="518" r:id="rId11"/>
    <p:sldId id="519" r:id="rId12"/>
    <p:sldId id="520" r:id="rId13"/>
    <p:sldId id="521" r:id="rId14"/>
    <p:sldId id="522" r:id="rId15"/>
    <p:sldId id="524" r:id="rId16"/>
    <p:sldId id="523" r:id="rId17"/>
    <p:sldId id="526" r:id="rId18"/>
    <p:sldId id="527" r:id="rId19"/>
    <p:sldId id="415" r:id="rId20"/>
    <p:sldId id="417" r:id="rId21"/>
    <p:sldId id="528" r:id="rId22"/>
    <p:sldId id="469" r:id="rId23"/>
    <p:sldId id="529" r:id="rId24"/>
    <p:sldId id="530" r:id="rId25"/>
    <p:sldId id="531" r:id="rId26"/>
    <p:sldId id="532" r:id="rId27"/>
    <p:sldId id="533" r:id="rId28"/>
    <p:sldId id="534" r:id="rId29"/>
    <p:sldId id="536" r:id="rId30"/>
    <p:sldId id="535" r:id="rId31"/>
    <p:sldId id="537" r:id="rId32"/>
    <p:sldId id="538" r:id="rId33"/>
    <p:sldId id="539" r:id="rId34"/>
    <p:sldId id="540" r:id="rId35"/>
    <p:sldId id="541" r:id="rId36"/>
    <p:sldId id="542" r:id="rId37"/>
    <p:sldId id="543" r:id="rId38"/>
    <p:sldId id="544" r:id="rId39"/>
    <p:sldId id="549" r:id="rId40"/>
    <p:sldId id="550" r:id="rId41"/>
    <p:sldId id="551" r:id="rId42"/>
    <p:sldId id="552" r:id="rId43"/>
    <p:sldId id="553" r:id="rId44"/>
    <p:sldId id="554" r:id="rId45"/>
    <p:sldId id="545" r:id="rId46"/>
    <p:sldId id="555" r:id="rId47"/>
    <p:sldId id="556" r:id="rId48"/>
    <p:sldId id="557" r:id="rId49"/>
    <p:sldId id="558" r:id="rId50"/>
    <p:sldId id="559" r:id="rId51"/>
    <p:sldId id="560" r:id="rId52"/>
    <p:sldId id="561" r:id="rId53"/>
    <p:sldId id="562" r:id="rId54"/>
    <p:sldId id="563" r:id="rId55"/>
    <p:sldId id="421" r:id="rId56"/>
    <p:sldId id="422" r:id="rId57"/>
    <p:sldId id="423" r:id="rId58"/>
    <p:sldId id="500" r:id="rId59"/>
    <p:sldId id="501" r:id="rId60"/>
    <p:sldId id="564" r:id="rId61"/>
    <p:sldId id="565" r:id="rId62"/>
    <p:sldId id="566" r:id="rId6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1" autoAdjust="0"/>
    <p:restoredTop sz="94558"/>
  </p:normalViewPr>
  <p:slideViewPr>
    <p:cSldViewPr snapToGrid="0">
      <p:cViewPr varScale="1">
        <p:scale>
          <a:sx n="121" d="100"/>
          <a:sy n="121" d="100"/>
        </p:scale>
        <p:origin x="2216" y="16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72411F7-DCD1-0B47-87DC-1BA2B0EBA5B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D272885-CE76-1A40-946D-2012D91FD44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1AFEF29F-5C9D-A644-AE6C-B16C143335E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F1B45F25-CA6F-A944-AFA6-B72585EE4F4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C1B9F642-367C-D443-A653-4E7AD45F53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ECF3094-387D-5747-A85C-4066E768CE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357C61D-9F2D-FE4B-84A1-3A2F23B98D0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B0BE52F-558C-A24C-93E0-B53FD1AC51B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19762E9-915E-844E-9EFB-2F5E0C3347A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168BD5D0-670C-724C-88B3-F6107A41327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E1B2F2E4-6B59-1A4D-8D55-37D106BC18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E192613E-E8FF-8141-BA18-0F7294AADC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E55C863E-38D0-004D-899A-98985704B4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01D5D9-7E13-AD42-8514-5A33BCEE9979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A9A65EE5-3CF4-704A-AFD4-E06CB86EF1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2C91C57-AED5-AE4F-A957-DB5658CD2A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92613E-E8FF-8141-BA18-0F7294AADCB1}" type="slidenum">
              <a:rPr lang="en-US" altLang="x-none" smtClean="0"/>
              <a:pPr>
                <a:defRPr/>
              </a:pPr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734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1A0D8A6-8871-EE48-9A0A-B62C7220A6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A983365E-1ED5-9D45-940E-6AEB4E0A2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51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9B4920AA-36FB-944C-8598-4919726845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985E1A34-744C-2844-A702-96F12095B7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E34488A5-D0AF-5B48-B328-B66EE27F9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61E6E287-41BF-5F49-8EE7-735AE17C4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878DA93A-6FA9-074C-81CE-25643664D0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EC79A863-9E42-7644-B464-ED98206DC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4864E4CB-95C5-4D4E-BD6E-9F9DB26035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5C24F7BA-D3D1-D449-ADD2-5E6CB64F2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4C3E0D6D-D252-8344-9367-EEF3CFA064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009CE1EE-969C-7340-B522-DFFCB44F94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611AF302-2BFE-2B4D-AEDA-BA1000168B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7D4FA52F-E278-EA4E-A81A-E0F590BCE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A9FFCE49-D88A-2B49-B719-03B2C4BD6C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67338888-07B7-8C4C-BCAD-51CF698617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1A0D8A6-8871-EE48-9A0A-B62C7220A6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A983365E-1ED5-9D45-940E-6AEB4E0A2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BCE6DB9E-E761-8946-A6E8-D6E700E658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142B8640-6DA6-0947-A02C-56376B3AC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1A0D8A6-8871-EE48-9A0A-B62C7220A6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A983365E-1ED5-9D45-940E-6AEB4E0A2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22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Main process 2 times</a:t>
            </a:r>
          </a:p>
          <a:p>
            <a:r>
              <a:rPr lang="en-US" altLang="ja-JP" dirty="0"/>
              <a:t>Pid1 2 times</a:t>
            </a:r>
          </a:p>
          <a:p>
            <a:r>
              <a:rPr lang="en-US" altLang="ja-JP" dirty="0" err="1"/>
              <a:t>Pid</a:t>
            </a:r>
            <a:r>
              <a:rPr lang="en-US" altLang="ja-JP" dirty="0"/>
              <a:t> 2 1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92613E-E8FF-8141-BA18-0F7294AADCB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79674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08BABACD-E602-5842-915C-1246618D06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CBED9D42-C836-9146-9A44-2F40E4B48D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141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1A0D8A6-8871-EE48-9A0A-B62C7220A6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A983365E-1ED5-9D45-940E-6AEB4E0A2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37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F336670-009E-9647-B8E3-582AB4F3ED4E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0A19836-2693-CA40-AC73-6184B2C7C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4AFF912-131A-EA47-A4E2-D6F1B537C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65EF5BB-C100-5A4B-A80A-D8BEA17B1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763E6A34-C763-2047-B86A-142C64EA0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713" y="6588125"/>
            <a:ext cx="38465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2" charset="0"/>
              </a:rPr>
              <a:t>Some slides are from OSC and Henri </a:t>
            </a:r>
            <a:r>
              <a:rPr lang="en-US" altLang="en-US" sz="1000" b="1" dirty="0" err="1">
                <a:solidFill>
                  <a:srgbClr val="336699"/>
                </a:solidFill>
                <a:latin typeface="Helvetica" pitchFamily="2" charset="0"/>
              </a:rPr>
              <a:t>Casanova@Hawaii</a:t>
            </a:r>
            <a:endParaRPr lang="en-US" altLang="en-US" sz="1000" b="1" dirty="0">
              <a:solidFill>
                <a:srgbClr val="336699"/>
              </a:solidFill>
              <a:latin typeface="Helvetica" pitchFamily="2" charset="0"/>
            </a:endParaRP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627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709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798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229240" cy="1294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513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98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229240" cy="1294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511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46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BD3A752-DD1B-6E4C-9C92-12B8EBEAA54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5161FF6-9D92-5749-93D1-BDED0699E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1648DDB2-0C26-9A45-A98E-FA18733A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263D75E-F214-7E40-8537-F8109FC9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0ABAAB3E-F71B-384A-90D0-898BD65EC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713" y="6588125"/>
            <a:ext cx="38465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2" charset="0"/>
              </a:rPr>
              <a:t>Some slides are from OSC and Henri </a:t>
            </a:r>
            <a:r>
              <a:rPr lang="en-US" altLang="en-US" sz="1000" b="1" dirty="0" err="1">
                <a:solidFill>
                  <a:srgbClr val="336699"/>
                </a:solidFill>
                <a:latin typeface="Helvetica" pitchFamily="2" charset="0"/>
              </a:rPr>
              <a:t>Casanova@Hawaii</a:t>
            </a:r>
            <a:endParaRPr lang="en-US" altLang="en-US" sz="1000" b="1" dirty="0">
              <a:solidFill>
                <a:srgbClr val="336699"/>
              </a:solidFill>
              <a:latin typeface="Helvetica" pitchFamily="2" charset="0"/>
            </a:endParaRP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357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168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91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451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827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340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125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576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792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9991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462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49125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229240" cy="1294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513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5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229240" cy="1294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511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0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776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367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041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08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22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9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0055A9A6-15BC-1D4E-9B4A-3DD900D99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9400"/>
            <a:ext cx="8229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16A58365-5291-6B40-8550-0F74158F6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365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6">
            <a:extLst>
              <a:ext uri="{FF2B5EF4-FFF2-40B4-BE49-F238E27FC236}">
                <a16:creationId xmlns:a16="http://schemas.microsoft.com/office/drawing/2014/main" id="{07116BA9-63DB-E94E-AE53-0F7FF0E47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9F4E827A-A707-BE42-917C-83B91E340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6611938"/>
            <a:ext cx="3429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fld id="{724A5E39-28D2-5345-BA3D-AF29B499C738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  <p:sldLayoutId id="2147484272" r:id="rId12"/>
    <p:sldLayoutId id="21474842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2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>
            <a:extLst>
              <a:ext uri="{FF2B5EF4-FFF2-40B4-BE49-F238E27FC236}">
                <a16:creationId xmlns:a16="http://schemas.microsoft.com/office/drawing/2014/main" id="{1D6C6A10-15FF-474A-912E-0563B58BD4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9400"/>
            <a:ext cx="8229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4">
            <a:extLst>
              <a:ext uri="{FF2B5EF4-FFF2-40B4-BE49-F238E27FC236}">
                <a16:creationId xmlns:a16="http://schemas.microsoft.com/office/drawing/2014/main" id="{B94AE38D-F5F1-3744-94ED-9DC1695A8F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365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Line 6">
            <a:extLst>
              <a:ext uri="{FF2B5EF4-FFF2-40B4-BE49-F238E27FC236}">
                <a16:creationId xmlns:a16="http://schemas.microsoft.com/office/drawing/2014/main" id="{77284F53-44FF-9544-B6DC-EACED5EEAF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9F4E827A-A707-BE42-917C-83B91E340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6611938"/>
            <a:ext cx="3429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fld id="{2A619528-8264-E945-85A1-1B11409F86BC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  <p:sldLayoutId id="214748428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2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lixir.bootlin.com/linux/v5.3.1/source/include/linux/sched.h#L63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elixir.bootlin.com/linux/v5.3.1/source/include/linux/sched.h#L63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_kernel" TargetMode="External"/><Relationship Id="rId2" Type="http://schemas.openxmlformats.org/officeDocument/2006/relationships/hyperlink" Target="https://en.wikipedia.org/wiki/C_(programming_language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Exec_(system_call)" TargetMode="External"/><Relationship Id="rId4" Type="http://schemas.openxmlformats.org/officeDocument/2006/relationships/hyperlink" Target="https://en.wikipedia.org/wiki/Wrapper_library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lixir.bootlin.com/linux/v5.2.8/source/include/linux/types.h#L181" TargetMode="External"/><Relationship Id="rId4" Type="http://schemas.openxmlformats.org/officeDocument/2006/relationships/hyperlink" Target="https://elixir.bootlin.com/linux/v5.2.8/ident/list_head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6977037B-FE8A-DE4B-9D1D-75CEF9429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711325"/>
            <a:ext cx="8458200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dirty="0"/>
              <a:t>Processes</a:t>
            </a:r>
            <a:br>
              <a:rPr lang="en-US" altLang="en-US" kern="0" dirty="0"/>
            </a:br>
            <a:br>
              <a:rPr lang="en-US" altLang="en-US" kern="0" dirty="0"/>
            </a:br>
            <a:r>
              <a:rPr lang="en-US" altLang="en-US" sz="2800" kern="0" dirty="0"/>
              <a:t>Operating Systems</a:t>
            </a:r>
            <a:br>
              <a:rPr lang="en-US" altLang="en-US" sz="2800" kern="0" dirty="0"/>
            </a:br>
            <a:r>
              <a:rPr lang="en-US" altLang="en-US" sz="2800" kern="0" dirty="0" err="1"/>
              <a:t>Wenbo</a:t>
            </a:r>
            <a:r>
              <a:rPr lang="en-US" altLang="en-US" sz="2800" kern="0" dirty="0"/>
              <a:t> Shen</a:t>
            </a:r>
            <a:endParaRPr lang="en-US" altLang="en-US" kern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>
            <a:extLst>
              <a:ext uri="{FF2B5EF4-FFF2-40B4-BE49-F238E27FC236}">
                <a16:creationId xmlns:a16="http://schemas.microsoft.com/office/drawing/2014/main" id="{C05F601A-1CFE-9E49-A85E-2D099A25FD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Activation Record</a:t>
            </a:r>
          </a:p>
        </p:txBody>
      </p:sp>
      <p:sp>
        <p:nvSpPr>
          <p:cNvPr id="138242" name="Content Placeholder 2">
            <a:extLst>
              <a:ext uri="{FF2B5EF4-FFF2-40B4-BE49-F238E27FC236}">
                <a16:creationId xmlns:a16="http://schemas.microsoft.com/office/drawing/2014/main" id="{3D82A9AC-0873-3F46-A2FA-190C32294C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Any function needs to have some “state” so that it can run</a:t>
            </a:r>
          </a:p>
          <a:p>
            <a:pPr lvl="1"/>
            <a:r>
              <a:rPr lang="en-US" altLang="en-US"/>
              <a:t>The address of the instruction that should be executed once the function returns: the return address</a:t>
            </a:r>
          </a:p>
          <a:p>
            <a:pPr lvl="1"/>
            <a:r>
              <a:rPr lang="en-US" altLang="en-US"/>
              <a:t>Parameters passed to it by whatever function called it</a:t>
            </a:r>
          </a:p>
          <a:p>
            <a:pPr lvl="1"/>
            <a:r>
              <a:rPr lang="en-US" altLang="en-US"/>
              <a:t>Local variables</a:t>
            </a:r>
          </a:p>
          <a:p>
            <a:pPr lvl="1"/>
            <a:r>
              <a:rPr lang="en-US" altLang="en-US"/>
              <a:t>The value that it will return</a:t>
            </a:r>
          </a:p>
          <a:p>
            <a:r>
              <a:rPr lang="en-US" altLang="en-US"/>
              <a:t>Before calling a function, the caller needs to also save the state of its registers</a:t>
            </a:r>
          </a:p>
          <a:p>
            <a:r>
              <a:rPr lang="en-US" altLang="en-US"/>
              <a:t>All the above goes on the stack as part of activation records, which grows downward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85214690-8AB7-4847-B2DC-2F9E740798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Runtime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863F-CCF8-E04E-8771-CF89D6C52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main() calls 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func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(), which calls print()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8" name="CustomShape 13">
            <a:extLst>
              <a:ext uri="{FF2B5EF4-FFF2-40B4-BE49-F238E27FC236}">
                <a16:creationId xmlns:a16="http://schemas.microsoft.com/office/drawing/2014/main" id="{A7C8EC5C-271F-4048-8898-CA9911AA96E6}"/>
              </a:ext>
            </a:extLst>
          </p:cNvPr>
          <p:cNvSpPr/>
          <p:nvPr/>
        </p:nvSpPr>
        <p:spPr>
          <a:xfrm>
            <a:off x="1384300" y="2400300"/>
            <a:ext cx="1943100" cy="762000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main()</a:t>
            </a:r>
            <a:endParaRPr lang="en-US" sz="2100" spc="-1">
              <a:latin typeface="Arial"/>
            </a:endParaRPr>
          </a:p>
        </p:txBody>
      </p:sp>
      <p:sp>
        <p:nvSpPr>
          <p:cNvPr id="9" name="CustomShape 14">
            <a:extLst>
              <a:ext uri="{FF2B5EF4-FFF2-40B4-BE49-F238E27FC236}">
                <a16:creationId xmlns:a16="http://schemas.microsoft.com/office/drawing/2014/main" id="{76B917EB-8244-F948-B9F8-E547FD18A38A}"/>
              </a:ext>
            </a:extLst>
          </p:cNvPr>
          <p:cNvSpPr/>
          <p:nvPr/>
        </p:nvSpPr>
        <p:spPr>
          <a:xfrm>
            <a:off x="1384300" y="3162300"/>
            <a:ext cx="1943100" cy="762000"/>
          </a:xfrm>
          <a:prstGeom prst="rect">
            <a:avLst/>
          </a:prstGeom>
          <a:solidFill>
            <a:srgbClr val="A8C6FE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func()</a:t>
            </a:r>
            <a:endParaRPr lang="en-US" sz="2100" spc="-1">
              <a:latin typeface="Arial"/>
            </a:endParaRPr>
          </a:p>
        </p:txBody>
      </p:sp>
      <p:sp>
        <p:nvSpPr>
          <p:cNvPr id="10" name="CustomShape 15">
            <a:extLst>
              <a:ext uri="{FF2B5EF4-FFF2-40B4-BE49-F238E27FC236}">
                <a16:creationId xmlns:a16="http://schemas.microsoft.com/office/drawing/2014/main" id="{835EE0E1-B997-C94D-BC8D-F88D6B7D4499}"/>
              </a:ext>
            </a:extLst>
          </p:cNvPr>
          <p:cNvSpPr/>
          <p:nvPr/>
        </p:nvSpPr>
        <p:spPr>
          <a:xfrm>
            <a:off x="1384300" y="3924300"/>
            <a:ext cx="1943100" cy="762000"/>
          </a:xfrm>
          <a:prstGeom prst="rect">
            <a:avLst/>
          </a:prstGeom>
          <a:solidFill>
            <a:srgbClr val="FFB5A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print()</a:t>
            </a:r>
            <a:endParaRPr lang="en-US" sz="2100" spc="-1">
              <a:latin typeface="Arial"/>
            </a:endParaRPr>
          </a:p>
        </p:txBody>
      </p:sp>
      <p:sp>
        <p:nvSpPr>
          <p:cNvPr id="11" name="Line 16">
            <a:extLst>
              <a:ext uri="{FF2B5EF4-FFF2-40B4-BE49-F238E27FC236}">
                <a16:creationId xmlns:a16="http://schemas.microsoft.com/office/drawing/2014/main" id="{4B0FDA52-2F84-5145-A25A-63573022E830}"/>
              </a:ext>
            </a:extLst>
          </p:cNvPr>
          <p:cNvSpPr/>
          <p:nvPr/>
        </p:nvSpPr>
        <p:spPr>
          <a:xfrm flipV="1">
            <a:off x="1143000" y="2708275"/>
            <a:ext cx="0" cy="1484313"/>
          </a:xfrm>
          <a:prstGeom prst="line">
            <a:avLst/>
          </a:prstGeom>
          <a:ln w="25560">
            <a:solidFill>
              <a:srgbClr val="000000"/>
            </a:solidFill>
            <a:round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4D0010AE-0896-214E-A742-A93EDB336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Runtime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863F-CCF8-E04E-8771-CF89D6C52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print() returns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8" name="CustomShape 13">
            <a:extLst>
              <a:ext uri="{FF2B5EF4-FFF2-40B4-BE49-F238E27FC236}">
                <a16:creationId xmlns:a16="http://schemas.microsoft.com/office/drawing/2014/main" id="{8F9134E3-C639-594D-AEB8-AEFA093B75EC}"/>
              </a:ext>
            </a:extLst>
          </p:cNvPr>
          <p:cNvSpPr/>
          <p:nvPr/>
        </p:nvSpPr>
        <p:spPr>
          <a:xfrm>
            <a:off x="1384300" y="2400300"/>
            <a:ext cx="1943100" cy="762000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main()</a:t>
            </a:r>
            <a:endParaRPr lang="en-US" sz="2100" spc="-1">
              <a:latin typeface="Arial"/>
            </a:endParaRPr>
          </a:p>
        </p:txBody>
      </p:sp>
      <p:sp>
        <p:nvSpPr>
          <p:cNvPr id="9" name="CustomShape 14">
            <a:extLst>
              <a:ext uri="{FF2B5EF4-FFF2-40B4-BE49-F238E27FC236}">
                <a16:creationId xmlns:a16="http://schemas.microsoft.com/office/drawing/2014/main" id="{587C79D2-D217-E945-896E-2D41BE2E3F7C}"/>
              </a:ext>
            </a:extLst>
          </p:cNvPr>
          <p:cNvSpPr/>
          <p:nvPr/>
        </p:nvSpPr>
        <p:spPr>
          <a:xfrm>
            <a:off x="1384300" y="3162300"/>
            <a:ext cx="1943100" cy="762000"/>
          </a:xfrm>
          <a:prstGeom prst="rect">
            <a:avLst/>
          </a:prstGeom>
          <a:solidFill>
            <a:srgbClr val="A8C6FE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func()</a:t>
            </a:r>
            <a:endParaRPr lang="en-US" sz="2100" spc="-1">
              <a:latin typeface="Arial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FA4E79DD-6FD6-844F-9EBF-A94CA2A8DE7D}"/>
              </a:ext>
            </a:extLst>
          </p:cNvPr>
          <p:cNvSpPr/>
          <p:nvPr/>
        </p:nvSpPr>
        <p:spPr>
          <a:xfrm flipV="1">
            <a:off x="1143000" y="2708275"/>
            <a:ext cx="0" cy="1484313"/>
          </a:xfrm>
          <a:prstGeom prst="line">
            <a:avLst/>
          </a:prstGeom>
          <a:ln w="25560">
            <a:solidFill>
              <a:srgbClr val="000000"/>
            </a:solidFill>
            <a:round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>
            <a:extLst>
              <a:ext uri="{FF2B5EF4-FFF2-40B4-BE49-F238E27FC236}">
                <a16:creationId xmlns:a16="http://schemas.microsoft.com/office/drawing/2014/main" id="{6DC35C8B-334A-E44D-9F89-7D88DFC93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Runtime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863F-CCF8-E04E-8771-CF89D6C52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func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() calls add(), which calls g()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10" name="CustomShape 13">
            <a:extLst>
              <a:ext uri="{FF2B5EF4-FFF2-40B4-BE49-F238E27FC236}">
                <a16:creationId xmlns:a16="http://schemas.microsoft.com/office/drawing/2014/main" id="{3F7CE146-1C58-F348-823D-3EE58C8D23B6}"/>
              </a:ext>
            </a:extLst>
          </p:cNvPr>
          <p:cNvSpPr/>
          <p:nvPr/>
        </p:nvSpPr>
        <p:spPr>
          <a:xfrm>
            <a:off x="1384300" y="2400300"/>
            <a:ext cx="1943100" cy="762000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main()</a:t>
            </a:r>
            <a:endParaRPr lang="en-US" sz="2100" spc="-1">
              <a:latin typeface="Arial"/>
            </a:endParaRPr>
          </a:p>
        </p:txBody>
      </p:sp>
      <p:sp>
        <p:nvSpPr>
          <p:cNvPr id="11" name="CustomShape 14">
            <a:extLst>
              <a:ext uri="{FF2B5EF4-FFF2-40B4-BE49-F238E27FC236}">
                <a16:creationId xmlns:a16="http://schemas.microsoft.com/office/drawing/2014/main" id="{3FF37778-1E45-BD4A-8FFD-2AC56487192D}"/>
              </a:ext>
            </a:extLst>
          </p:cNvPr>
          <p:cNvSpPr/>
          <p:nvPr/>
        </p:nvSpPr>
        <p:spPr>
          <a:xfrm>
            <a:off x="1384300" y="3162300"/>
            <a:ext cx="1943100" cy="762000"/>
          </a:xfrm>
          <a:prstGeom prst="rect">
            <a:avLst/>
          </a:prstGeom>
          <a:solidFill>
            <a:srgbClr val="A8C6FE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func()</a:t>
            </a:r>
            <a:endParaRPr lang="en-US" sz="2100" spc="-1">
              <a:latin typeface="Arial"/>
            </a:endParaRPr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0101981B-725A-FB40-976F-79606B025902}"/>
              </a:ext>
            </a:extLst>
          </p:cNvPr>
          <p:cNvSpPr/>
          <p:nvPr/>
        </p:nvSpPr>
        <p:spPr>
          <a:xfrm flipV="1">
            <a:off x="1143000" y="2708275"/>
            <a:ext cx="0" cy="1484313"/>
          </a:xfrm>
          <a:prstGeom prst="line">
            <a:avLst/>
          </a:prstGeom>
          <a:ln w="25560">
            <a:solidFill>
              <a:srgbClr val="000000"/>
            </a:solidFill>
            <a:round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6">
            <a:extLst>
              <a:ext uri="{FF2B5EF4-FFF2-40B4-BE49-F238E27FC236}">
                <a16:creationId xmlns:a16="http://schemas.microsoft.com/office/drawing/2014/main" id="{C43661CA-F543-F14A-AC3A-29E871BFCD0D}"/>
              </a:ext>
            </a:extLst>
          </p:cNvPr>
          <p:cNvSpPr/>
          <p:nvPr/>
        </p:nvSpPr>
        <p:spPr>
          <a:xfrm>
            <a:off x="1384300" y="3924300"/>
            <a:ext cx="1943100" cy="762000"/>
          </a:xfrm>
          <a:prstGeom prst="rect">
            <a:avLst/>
          </a:prstGeom>
          <a:solidFill>
            <a:srgbClr val="CCE8B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add()</a:t>
            </a:r>
            <a:endParaRPr lang="en-US" sz="2100" spc="-1">
              <a:latin typeface="Arial"/>
            </a:endParaRPr>
          </a:p>
        </p:txBody>
      </p:sp>
      <p:sp>
        <p:nvSpPr>
          <p:cNvPr id="14" name="CustomShape 17">
            <a:extLst>
              <a:ext uri="{FF2B5EF4-FFF2-40B4-BE49-F238E27FC236}">
                <a16:creationId xmlns:a16="http://schemas.microsoft.com/office/drawing/2014/main" id="{F52EC139-FD8D-ED4C-A465-ECC44A8B8A4A}"/>
              </a:ext>
            </a:extLst>
          </p:cNvPr>
          <p:cNvSpPr/>
          <p:nvPr/>
        </p:nvSpPr>
        <p:spPr>
          <a:xfrm>
            <a:off x="1384300" y="4686300"/>
            <a:ext cx="1943100" cy="762000"/>
          </a:xfrm>
          <a:prstGeom prst="rect">
            <a:avLst/>
          </a:prstGeom>
          <a:solidFill>
            <a:srgbClr val="FFFBB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g()</a:t>
            </a:r>
            <a:endParaRPr lang="en-US" sz="2100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>
            <a:extLst>
              <a:ext uri="{FF2B5EF4-FFF2-40B4-BE49-F238E27FC236}">
                <a16:creationId xmlns:a16="http://schemas.microsoft.com/office/drawing/2014/main" id="{0A453074-AA9D-DD49-8C52-4BE21175F7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Runtime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863F-CCF8-E04E-8771-CF89D6C52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g() calls h()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11" name="CustomShape 13">
            <a:extLst>
              <a:ext uri="{FF2B5EF4-FFF2-40B4-BE49-F238E27FC236}">
                <a16:creationId xmlns:a16="http://schemas.microsoft.com/office/drawing/2014/main" id="{B795E445-AE93-4540-BB36-553A6F2915A4}"/>
              </a:ext>
            </a:extLst>
          </p:cNvPr>
          <p:cNvSpPr/>
          <p:nvPr/>
        </p:nvSpPr>
        <p:spPr>
          <a:xfrm>
            <a:off x="1384300" y="2400300"/>
            <a:ext cx="1943100" cy="762000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main()</a:t>
            </a:r>
            <a:endParaRPr lang="en-US" sz="2100" spc="-1">
              <a:latin typeface="Arial"/>
            </a:endParaRPr>
          </a:p>
        </p:txBody>
      </p:sp>
      <p:sp>
        <p:nvSpPr>
          <p:cNvPr id="12" name="CustomShape 14">
            <a:extLst>
              <a:ext uri="{FF2B5EF4-FFF2-40B4-BE49-F238E27FC236}">
                <a16:creationId xmlns:a16="http://schemas.microsoft.com/office/drawing/2014/main" id="{0D2868E9-FD37-6C44-B526-B979E5ECAB3C}"/>
              </a:ext>
            </a:extLst>
          </p:cNvPr>
          <p:cNvSpPr/>
          <p:nvPr/>
        </p:nvSpPr>
        <p:spPr>
          <a:xfrm>
            <a:off x="1384300" y="3162300"/>
            <a:ext cx="1943100" cy="762000"/>
          </a:xfrm>
          <a:prstGeom prst="rect">
            <a:avLst/>
          </a:prstGeom>
          <a:solidFill>
            <a:srgbClr val="A8C6FE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func()</a:t>
            </a:r>
            <a:endParaRPr lang="en-US" sz="2100" spc="-1">
              <a:latin typeface="Arial"/>
            </a:endParaRPr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42430F0B-DA82-1044-BE21-091D540AD7B2}"/>
              </a:ext>
            </a:extLst>
          </p:cNvPr>
          <p:cNvSpPr/>
          <p:nvPr/>
        </p:nvSpPr>
        <p:spPr>
          <a:xfrm flipV="1">
            <a:off x="1143000" y="2708275"/>
            <a:ext cx="0" cy="1484313"/>
          </a:xfrm>
          <a:prstGeom prst="line">
            <a:avLst/>
          </a:prstGeom>
          <a:ln w="25560">
            <a:solidFill>
              <a:srgbClr val="000000"/>
            </a:solidFill>
            <a:round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6">
            <a:extLst>
              <a:ext uri="{FF2B5EF4-FFF2-40B4-BE49-F238E27FC236}">
                <a16:creationId xmlns:a16="http://schemas.microsoft.com/office/drawing/2014/main" id="{9E9961F7-4A5E-974E-99AC-1E44EFE3BC92}"/>
              </a:ext>
            </a:extLst>
          </p:cNvPr>
          <p:cNvSpPr/>
          <p:nvPr/>
        </p:nvSpPr>
        <p:spPr>
          <a:xfrm>
            <a:off x="1384300" y="3924300"/>
            <a:ext cx="1943100" cy="762000"/>
          </a:xfrm>
          <a:prstGeom prst="rect">
            <a:avLst/>
          </a:prstGeom>
          <a:solidFill>
            <a:srgbClr val="CCE8B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add()</a:t>
            </a:r>
            <a:endParaRPr lang="en-US" sz="2100" spc="-1">
              <a:latin typeface="Arial"/>
            </a:endParaRPr>
          </a:p>
        </p:txBody>
      </p:sp>
      <p:sp>
        <p:nvSpPr>
          <p:cNvPr id="15" name="CustomShape 17">
            <a:extLst>
              <a:ext uri="{FF2B5EF4-FFF2-40B4-BE49-F238E27FC236}">
                <a16:creationId xmlns:a16="http://schemas.microsoft.com/office/drawing/2014/main" id="{86CCD3C2-05EC-6440-91A5-F3EE0DEC7262}"/>
              </a:ext>
            </a:extLst>
          </p:cNvPr>
          <p:cNvSpPr/>
          <p:nvPr/>
        </p:nvSpPr>
        <p:spPr>
          <a:xfrm>
            <a:off x="1384300" y="4686300"/>
            <a:ext cx="1943100" cy="762000"/>
          </a:xfrm>
          <a:prstGeom prst="rect">
            <a:avLst/>
          </a:prstGeom>
          <a:solidFill>
            <a:srgbClr val="FFFBB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g()</a:t>
            </a:r>
            <a:endParaRPr lang="en-US" sz="2100" spc="-1">
              <a:latin typeface="Arial"/>
            </a:endParaRPr>
          </a:p>
        </p:txBody>
      </p:sp>
      <p:sp>
        <p:nvSpPr>
          <p:cNvPr id="16" name="CustomShape 18">
            <a:extLst>
              <a:ext uri="{FF2B5EF4-FFF2-40B4-BE49-F238E27FC236}">
                <a16:creationId xmlns:a16="http://schemas.microsoft.com/office/drawing/2014/main" id="{A4FE8B25-D458-4D4C-A981-A744E3B18828}"/>
              </a:ext>
            </a:extLst>
          </p:cNvPr>
          <p:cNvSpPr/>
          <p:nvPr/>
        </p:nvSpPr>
        <p:spPr>
          <a:xfrm>
            <a:off x="1384300" y="5448300"/>
            <a:ext cx="1943100" cy="762000"/>
          </a:xfrm>
          <a:prstGeom prst="rect">
            <a:avLst/>
          </a:prstGeom>
          <a:solidFill>
            <a:srgbClr val="F4A4C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defRPr/>
            </a:pPr>
            <a:r>
              <a:rPr lang="en-US" sz="2100" spc="-1">
                <a:solidFill>
                  <a:srgbClr val="000000"/>
                </a:solidFill>
                <a:latin typeface="Arial"/>
                <a:ea typeface="Arial"/>
              </a:rPr>
              <a:t>a.r. for h()</a:t>
            </a:r>
            <a:endParaRPr lang="en-US" sz="2100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00365CA5-73DB-7D44-BDD5-82EFF62A8A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Runtime Stack Growth</a:t>
            </a:r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C52832B9-2AB7-6248-81B4-1FF2A5E4A4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3650"/>
            <a:ext cx="5607050" cy="4530725"/>
          </a:xfrm>
        </p:spPr>
        <p:txBody>
          <a:bodyPr/>
          <a:lstStyle/>
          <a:p>
            <a:r>
              <a:rPr lang="en-US" altLang="en-US"/>
              <a:t>The mechanics for pushing/popping are more complex than one may think and pretty interesting</a:t>
            </a:r>
          </a:p>
          <a:p>
            <a:r>
              <a:rPr lang="en-US" altLang="en-US"/>
              <a:t>The longer the call sequence, the larger the stack</a:t>
            </a:r>
          </a:p>
          <a:p>
            <a:pPr lvl="1"/>
            <a:r>
              <a:rPr lang="en-US" altLang="en-US"/>
              <a:t>Especially with recursive calls!!</a:t>
            </a:r>
          </a:p>
          <a:p>
            <a:r>
              <a:rPr lang="en-US" altLang="en-US"/>
              <a:t>The stack can get too large</a:t>
            </a:r>
          </a:p>
          <a:p>
            <a:pPr lvl="1"/>
            <a:r>
              <a:rPr lang="en-US" altLang="en-US"/>
              <a:t>Hits some system-specified limit</a:t>
            </a:r>
          </a:p>
          <a:p>
            <a:pPr lvl="1"/>
            <a:r>
              <a:rPr lang="en-US" altLang="en-US"/>
              <a:t>Hits the heap</a:t>
            </a:r>
          </a:p>
          <a:p>
            <a:r>
              <a:rPr lang="en-US" altLang="en-US"/>
              <a:t>The famous “runtime stack overflow” error</a:t>
            </a:r>
          </a:p>
          <a:p>
            <a:pPr lvl="1"/>
            <a:r>
              <a:rPr lang="en-US" altLang="en-US"/>
              <a:t>Causes a trap, that will trigger the Kernel to terminate your process with that error</a:t>
            </a:r>
          </a:p>
          <a:p>
            <a:pPr lvl="1"/>
            <a:r>
              <a:rPr lang="en-US" altLang="en-US"/>
              <a:t>Typically due to infinite recursion</a:t>
            </a:r>
          </a:p>
          <a:p>
            <a:endParaRPr lang="en-US" altLang="en-US"/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CE1DAF46-6F1B-B944-B33F-7C2190788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0" y="1725613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2BE5438B-A3C5-DF44-96AB-EAB32A731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 processes for the same program</a:t>
            </a:r>
          </a:p>
        </p:txBody>
      </p:sp>
      <p:sp>
        <p:nvSpPr>
          <p:cNvPr id="6" name="CustomShape 12">
            <a:extLst>
              <a:ext uri="{FF2B5EF4-FFF2-40B4-BE49-F238E27FC236}">
                <a16:creationId xmlns:a16="http://schemas.microsoft.com/office/drawing/2014/main" id="{2AC5A8C3-E8AB-5042-9286-C7A964F1A8E0}"/>
              </a:ext>
            </a:extLst>
          </p:cNvPr>
          <p:cNvSpPr/>
          <p:nvPr/>
        </p:nvSpPr>
        <p:spPr>
          <a:xfrm>
            <a:off x="990600" y="2667000"/>
            <a:ext cx="2590800" cy="1295400"/>
          </a:xfrm>
          <a:prstGeom prst="rect">
            <a:avLst/>
          </a:prstGeom>
          <a:solidFill>
            <a:srgbClr val="7A8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387" name="Group 13">
            <a:extLst>
              <a:ext uri="{FF2B5EF4-FFF2-40B4-BE49-F238E27FC236}">
                <a16:creationId xmlns:a16="http://schemas.microsoft.com/office/drawing/2014/main" id="{D3AE6029-8474-E24C-8DD3-C5BBD7F80CDE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5486400"/>
            <a:ext cx="2590800" cy="762000"/>
            <a:chOff x="990720" y="5486400"/>
            <a:chExt cx="2590560" cy="761760"/>
          </a:xfrm>
        </p:grpSpPr>
        <p:sp>
          <p:nvSpPr>
            <p:cNvPr id="8" name="CustomShape 14">
              <a:extLst>
                <a:ext uri="{FF2B5EF4-FFF2-40B4-BE49-F238E27FC236}">
                  <a16:creationId xmlns:a16="http://schemas.microsoft.com/office/drawing/2014/main" id="{38461EB0-51A9-5A4D-BBF8-74C2B81050F9}"/>
                </a:ext>
              </a:extLst>
            </p:cNvPr>
            <p:cNvSpPr/>
            <p:nvPr/>
          </p:nvSpPr>
          <p:spPr>
            <a:xfrm>
              <a:off x="990720" y="548640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5">
              <a:extLst>
                <a:ext uri="{FF2B5EF4-FFF2-40B4-BE49-F238E27FC236}">
                  <a16:creationId xmlns:a16="http://schemas.microsoft.com/office/drawing/2014/main" id="{C4B93B73-50E0-F444-9F65-810FC504EFE5}"/>
                </a:ext>
              </a:extLst>
            </p:cNvPr>
            <p:cNvSpPr/>
            <p:nvPr/>
          </p:nvSpPr>
          <p:spPr>
            <a:xfrm>
              <a:off x="1947894" y="5633991"/>
              <a:ext cx="674625" cy="466578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defRPr/>
              </a:pPr>
              <a:r>
                <a:rPr lang="en-US" sz="2400" spc="-1">
                  <a:solidFill>
                    <a:srgbClr val="000000"/>
                  </a:solidFill>
                  <a:latin typeface="Arial"/>
                  <a:ea typeface="Arial"/>
                </a:rPr>
                <a:t>text</a:t>
              </a:r>
              <a:endParaRPr lang="en-US" sz="2400" spc="-1">
                <a:latin typeface="Arial"/>
              </a:endParaRPr>
            </a:p>
          </p:txBody>
        </p:sp>
      </p:grpSp>
      <p:sp>
        <p:nvSpPr>
          <p:cNvPr id="10" name="Line 16">
            <a:extLst>
              <a:ext uri="{FF2B5EF4-FFF2-40B4-BE49-F238E27FC236}">
                <a16:creationId xmlns:a16="http://schemas.microsoft.com/office/drawing/2014/main" id="{FDDDCCB2-8F77-9543-926F-FF202331C271}"/>
              </a:ext>
            </a:extLst>
          </p:cNvPr>
          <p:cNvSpPr/>
          <p:nvPr/>
        </p:nvSpPr>
        <p:spPr>
          <a:xfrm>
            <a:off x="2286000" y="2667000"/>
            <a:ext cx="1588" cy="38100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E28FCE89-E9F5-BD42-A6E1-4F76BA6676EC}"/>
              </a:ext>
            </a:extLst>
          </p:cNvPr>
          <p:cNvSpPr/>
          <p:nvPr/>
        </p:nvSpPr>
        <p:spPr>
          <a:xfrm flipV="1">
            <a:off x="2286000" y="3200400"/>
            <a:ext cx="1588" cy="38100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18">
            <a:extLst>
              <a:ext uri="{FF2B5EF4-FFF2-40B4-BE49-F238E27FC236}">
                <a16:creationId xmlns:a16="http://schemas.microsoft.com/office/drawing/2014/main" id="{88E5F8F3-F21E-7A45-A731-4300E4014004}"/>
              </a:ext>
            </a:extLst>
          </p:cNvPr>
          <p:cNvSpPr/>
          <p:nvPr/>
        </p:nvSpPr>
        <p:spPr>
          <a:xfrm>
            <a:off x="5816600" y="2667000"/>
            <a:ext cx="2590800" cy="1511300"/>
          </a:xfrm>
          <a:prstGeom prst="rect">
            <a:avLst/>
          </a:prstGeom>
          <a:solidFill>
            <a:srgbClr val="7A8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391" name="Group 19">
            <a:extLst>
              <a:ext uri="{FF2B5EF4-FFF2-40B4-BE49-F238E27FC236}">
                <a16:creationId xmlns:a16="http://schemas.microsoft.com/office/drawing/2014/main" id="{AF5CCC3F-BF0B-ED46-83CC-58AE53BAE93C}"/>
              </a:ext>
            </a:extLst>
          </p:cNvPr>
          <p:cNvGrpSpPr>
            <a:grpSpLocks/>
          </p:cNvGrpSpPr>
          <p:nvPr/>
        </p:nvGrpSpPr>
        <p:grpSpPr bwMode="auto">
          <a:xfrm>
            <a:off x="5816600" y="5486400"/>
            <a:ext cx="2590800" cy="762000"/>
            <a:chOff x="5816520" y="5486400"/>
            <a:chExt cx="2590560" cy="761760"/>
          </a:xfrm>
        </p:grpSpPr>
        <p:sp>
          <p:nvSpPr>
            <p:cNvPr id="14" name="CustomShape 20">
              <a:extLst>
                <a:ext uri="{FF2B5EF4-FFF2-40B4-BE49-F238E27FC236}">
                  <a16:creationId xmlns:a16="http://schemas.microsoft.com/office/drawing/2014/main" id="{E69B7BEB-5ABA-5D43-B11B-5D74EAB44D10}"/>
                </a:ext>
              </a:extLst>
            </p:cNvPr>
            <p:cNvSpPr/>
            <p:nvPr/>
          </p:nvSpPr>
          <p:spPr>
            <a:xfrm>
              <a:off x="5816520" y="548640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21">
              <a:extLst>
                <a:ext uri="{FF2B5EF4-FFF2-40B4-BE49-F238E27FC236}">
                  <a16:creationId xmlns:a16="http://schemas.microsoft.com/office/drawing/2014/main" id="{472667E8-75BE-0D46-BEE7-B292F7654B08}"/>
                </a:ext>
              </a:extLst>
            </p:cNvPr>
            <p:cNvSpPr/>
            <p:nvPr/>
          </p:nvSpPr>
          <p:spPr>
            <a:xfrm>
              <a:off x="6773694" y="5633991"/>
              <a:ext cx="676212" cy="466578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defRPr/>
              </a:pPr>
              <a:r>
                <a:rPr lang="en-US" sz="2400" spc="-1">
                  <a:solidFill>
                    <a:srgbClr val="000000"/>
                  </a:solidFill>
                  <a:latin typeface="Arial"/>
                  <a:ea typeface="Arial"/>
                </a:rPr>
                <a:t>text</a:t>
              </a:r>
              <a:endParaRPr lang="en-US" sz="2400" spc="-1">
                <a:latin typeface="Arial"/>
              </a:endParaRPr>
            </a:p>
          </p:txBody>
        </p:sp>
      </p:grpSp>
      <p:sp>
        <p:nvSpPr>
          <p:cNvPr id="16" name="Line 22">
            <a:extLst>
              <a:ext uri="{FF2B5EF4-FFF2-40B4-BE49-F238E27FC236}">
                <a16:creationId xmlns:a16="http://schemas.microsoft.com/office/drawing/2014/main" id="{33549043-1AE8-5C4D-88AC-CFD98649112F}"/>
              </a:ext>
            </a:extLst>
          </p:cNvPr>
          <p:cNvSpPr/>
          <p:nvPr/>
        </p:nvSpPr>
        <p:spPr>
          <a:xfrm>
            <a:off x="7112000" y="3162300"/>
            <a:ext cx="1588" cy="38100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23">
            <a:extLst>
              <a:ext uri="{FF2B5EF4-FFF2-40B4-BE49-F238E27FC236}">
                <a16:creationId xmlns:a16="http://schemas.microsoft.com/office/drawing/2014/main" id="{3D60A550-AA86-934B-87A9-F220174DD033}"/>
              </a:ext>
            </a:extLst>
          </p:cNvPr>
          <p:cNvSpPr/>
          <p:nvPr/>
        </p:nvSpPr>
        <p:spPr>
          <a:xfrm flipV="1">
            <a:off x="7112000" y="3759200"/>
            <a:ext cx="1588" cy="38100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24">
            <a:extLst>
              <a:ext uri="{FF2B5EF4-FFF2-40B4-BE49-F238E27FC236}">
                <a16:creationId xmlns:a16="http://schemas.microsoft.com/office/drawing/2014/main" id="{5BD82050-C1C8-E14D-B99B-2EC5E98F5404}"/>
              </a:ext>
            </a:extLst>
          </p:cNvPr>
          <p:cNvSpPr/>
          <p:nvPr/>
        </p:nvSpPr>
        <p:spPr>
          <a:xfrm>
            <a:off x="990600" y="1905000"/>
            <a:ext cx="2590800" cy="762000"/>
          </a:xfrm>
          <a:prstGeom prst="rect">
            <a:avLst/>
          </a:prstGeom>
          <a:solidFill>
            <a:srgbClr val="C1876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spcBef>
                <a:spcPts val="2900"/>
              </a:spcBef>
              <a:defRPr/>
            </a:pPr>
            <a:r>
              <a:rPr lang="en-US" sz="2400" spc="-1">
                <a:solidFill>
                  <a:srgbClr val="000000"/>
                </a:solidFill>
                <a:latin typeface="Arial"/>
                <a:ea typeface="Arial"/>
              </a:rPr>
              <a:t>stack</a:t>
            </a:r>
            <a:endParaRPr lang="en-US" sz="2400" spc="-1">
              <a:latin typeface="Arial"/>
            </a:endParaRPr>
          </a:p>
        </p:txBody>
      </p:sp>
      <p:sp>
        <p:nvSpPr>
          <p:cNvPr id="20" name="CustomShape 25">
            <a:extLst>
              <a:ext uri="{FF2B5EF4-FFF2-40B4-BE49-F238E27FC236}">
                <a16:creationId xmlns:a16="http://schemas.microsoft.com/office/drawing/2014/main" id="{1540E5CE-D0B8-C84F-8573-63CDD399AB5F}"/>
              </a:ext>
            </a:extLst>
          </p:cNvPr>
          <p:cNvSpPr/>
          <p:nvPr/>
        </p:nvSpPr>
        <p:spPr>
          <a:xfrm>
            <a:off x="5816600" y="1905000"/>
            <a:ext cx="2590800" cy="1282700"/>
          </a:xfrm>
          <a:prstGeom prst="rect">
            <a:avLst/>
          </a:prstGeom>
          <a:solidFill>
            <a:srgbClr val="97BC65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spcBef>
                <a:spcPts val="2900"/>
              </a:spcBef>
              <a:defRPr/>
            </a:pPr>
            <a:r>
              <a:rPr lang="en-US" sz="2400" spc="-1">
                <a:solidFill>
                  <a:srgbClr val="000000"/>
                </a:solidFill>
                <a:latin typeface="Arial"/>
                <a:ea typeface="Arial"/>
              </a:rPr>
              <a:t>stack</a:t>
            </a:r>
            <a:endParaRPr lang="en-US" sz="2400" spc="-1">
              <a:latin typeface="Arial"/>
            </a:endParaRPr>
          </a:p>
        </p:txBody>
      </p:sp>
      <p:sp>
        <p:nvSpPr>
          <p:cNvPr id="21" name="CustomShape 26">
            <a:extLst>
              <a:ext uri="{FF2B5EF4-FFF2-40B4-BE49-F238E27FC236}">
                <a16:creationId xmlns:a16="http://schemas.microsoft.com/office/drawing/2014/main" id="{0E31403A-992E-F14C-888B-DDCDB2ABB624}"/>
              </a:ext>
            </a:extLst>
          </p:cNvPr>
          <p:cNvSpPr/>
          <p:nvPr/>
        </p:nvSpPr>
        <p:spPr>
          <a:xfrm>
            <a:off x="990600" y="3581400"/>
            <a:ext cx="2590800" cy="1143000"/>
          </a:xfrm>
          <a:prstGeom prst="rect">
            <a:avLst/>
          </a:prstGeom>
          <a:solidFill>
            <a:srgbClr val="BF876B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spcBef>
                <a:spcPts val="2900"/>
              </a:spcBef>
              <a:defRPr/>
            </a:pPr>
            <a:r>
              <a:rPr lang="en-US" sz="2400" spc="-1">
                <a:solidFill>
                  <a:srgbClr val="000000"/>
                </a:solidFill>
                <a:latin typeface="Arial"/>
                <a:ea typeface="Arial"/>
              </a:rPr>
              <a:t>heap</a:t>
            </a:r>
            <a:endParaRPr lang="en-US" sz="2400" spc="-1">
              <a:latin typeface="Arial"/>
            </a:endParaRPr>
          </a:p>
        </p:txBody>
      </p:sp>
      <p:sp>
        <p:nvSpPr>
          <p:cNvPr id="22" name="CustomShape 27">
            <a:extLst>
              <a:ext uri="{FF2B5EF4-FFF2-40B4-BE49-F238E27FC236}">
                <a16:creationId xmlns:a16="http://schemas.microsoft.com/office/drawing/2014/main" id="{3C63EAAE-6D05-6C4C-A5C8-0D9622BB2531}"/>
              </a:ext>
            </a:extLst>
          </p:cNvPr>
          <p:cNvSpPr/>
          <p:nvPr/>
        </p:nvSpPr>
        <p:spPr>
          <a:xfrm>
            <a:off x="5816600" y="4114800"/>
            <a:ext cx="2590800" cy="609600"/>
          </a:xfrm>
          <a:prstGeom prst="rect">
            <a:avLst/>
          </a:prstGeom>
          <a:solidFill>
            <a:srgbClr val="98BB6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spcBef>
                <a:spcPts val="2900"/>
              </a:spcBef>
              <a:defRPr/>
            </a:pPr>
            <a:r>
              <a:rPr lang="en-US" sz="2400" spc="-1">
                <a:solidFill>
                  <a:srgbClr val="000000"/>
                </a:solidFill>
                <a:latin typeface="Arial"/>
                <a:ea typeface="Arial"/>
              </a:rPr>
              <a:t>heap</a:t>
            </a:r>
            <a:endParaRPr lang="en-US" sz="2400" spc="-1">
              <a:latin typeface="Arial"/>
            </a:endParaRPr>
          </a:p>
        </p:txBody>
      </p:sp>
      <p:sp>
        <p:nvSpPr>
          <p:cNvPr id="23" name="CustomShape 28">
            <a:extLst>
              <a:ext uri="{FF2B5EF4-FFF2-40B4-BE49-F238E27FC236}">
                <a16:creationId xmlns:a16="http://schemas.microsoft.com/office/drawing/2014/main" id="{2E0DFCEE-7D80-EB4D-A239-06DDC106EA97}"/>
              </a:ext>
            </a:extLst>
          </p:cNvPr>
          <p:cNvSpPr/>
          <p:nvPr/>
        </p:nvSpPr>
        <p:spPr>
          <a:xfrm>
            <a:off x="990600" y="4724400"/>
            <a:ext cx="2590800" cy="762000"/>
          </a:xfrm>
          <a:prstGeom prst="rect">
            <a:avLst/>
          </a:prstGeom>
          <a:solidFill>
            <a:srgbClr val="BF876B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spcBef>
                <a:spcPts val="2900"/>
              </a:spcBef>
              <a:defRPr/>
            </a:pPr>
            <a:r>
              <a:rPr lang="en-US" sz="2400" spc="-1">
                <a:solidFill>
                  <a:srgbClr val="000000"/>
                </a:solidFill>
                <a:latin typeface="Arial"/>
                <a:ea typeface="Arial"/>
              </a:rPr>
              <a:t>data</a:t>
            </a:r>
            <a:endParaRPr lang="en-US" sz="2400" spc="-1">
              <a:latin typeface="Arial"/>
            </a:endParaRPr>
          </a:p>
        </p:txBody>
      </p:sp>
      <p:sp>
        <p:nvSpPr>
          <p:cNvPr id="24" name="CustomShape 29">
            <a:extLst>
              <a:ext uri="{FF2B5EF4-FFF2-40B4-BE49-F238E27FC236}">
                <a16:creationId xmlns:a16="http://schemas.microsoft.com/office/drawing/2014/main" id="{3190216F-B7B4-0E4E-B21F-FC7193F0EBE8}"/>
              </a:ext>
            </a:extLst>
          </p:cNvPr>
          <p:cNvSpPr/>
          <p:nvPr/>
        </p:nvSpPr>
        <p:spPr>
          <a:xfrm>
            <a:off x="5816600" y="4724400"/>
            <a:ext cx="2590800" cy="762000"/>
          </a:xfrm>
          <a:prstGeom prst="rect">
            <a:avLst/>
          </a:prstGeom>
          <a:solidFill>
            <a:srgbClr val="98BB6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algn="ctr">
              <a:spcBef>
                <a:spcPts val="2900"/>
              </a:spcBef>
              <a:defRPr/>
            </a:pPr>
            <a:r>
              <a:rPr lang="en-US" sz="2400" spc="-1">
                <a:solidFill>
                  <a:srgbClr val="000000"/>
                </a:solidFill>
                <a:latin typeface="Arial"/>
                <a:ea typeface="Arial"/>
              </a:rPr>
              <a:t>data</a:t>
            </a:r>
            <a:endParaRPr lang="en-US" sz="2400" spc="-1">
              <a:latin typeface="Arial"/>
            </a:endParaRPr>
          </a:p>
        </p:txBody>
      </p:sp>
      <p:sp>
        <p:nvSpPr>
          <p:cNvPr id="25" name="CustomShape 30">
            <a:extLst>
              <a:ext uri="{FF2B5EF4-FFF2-40B4-BE49-F238E27FC236}">
                <a16:creationId xmlns:a16="http://schemas.microsoft.com/office/drawing/2014/main" id="{C3BD940D-4BBE-E44D-8805-B68D782B29E0}"/>
              </a:ext>
            </a:extLst>
          </p:cNvPr>
          <p:cNvSpPr/>
          <p:nvPr/>
        </p:nvSpPr>
        <p:spPr>
          <a:xfrm>
            <a:off x="4024313" y="4791075"/>
            <a:ext cx="1295400" cy="61912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 algn="ctr">
              <a:defRPr/>
            </a:pPr>
            <a:r>
              <a:rPr lang="en-US" sz="1700" spc="-1" dirty="0">
                <a:latin typeface="Arial"/>
                <a:ea typeface="Arial"/>
              </a:rPr>
              <a:t>same size</a:t>
            </a:r>
            <a:endParaRPr lang="en-US" sz="1700" spc="-1" dirty="0">
              <a:latin typeface="Arial"/>
            </a:endParaRPr>
          </a:p>
          <a:p>
            <a:pPr marL="40680" algn="ctr">
              <a:defRPr/>
            </a:pPr>
            <a:r>
              <a:rPr lang="en-US" sz="1700" spc="-1" dirty="0">
                <a:latin typeface="Arial"/>
                <a:ea typeface="Arial"/>
              </a:rPr>
              <a:t>diff. content</a:t>
            </a:r>
            <a:endParaRPr lang="en-US" sz="1700" spc="-1" dirty="0">
              <a:latin typeface="Arial"/>
            </a:endParaRPr>
          </a:p>
        </p:txBody>
      </p:sp>
      <p:sp>
        <p:nvSpPr>
          <p:cNvPr id="26" name="CustomShape 31">
            <a:extLst>
              <a:ext uri="{FF2B5EF4-FFF2-40B4-BE49-F238E27FC236}">
                <a16:creationId xmlns:a16="http://schemas.microsoft.com/office/drawing/2014/main" id="{014A51B6-5865-714B-981E-ECBB82C99DB3}"/>
              </a:ext>
            </a:extLst>
          </p:cNvPr>
          <p:cNvSpPr/>
          <p:nvPr/>
        </p:nvSpPr>
        <p:spPr>
          <a:xfrm>
            <a:off x="3933825" y="5537200"/>
            <a:ext cx="1479550" cy="61912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 algn="ctr">
              <a:defRPr/>
            </a:pPr>
            <a:r>
              <a:rPr lang="en-US" sz="1700" spc="-1" dirty="0">
                <a:latin typeface="Arial"/>
                <a:ea typeface="Arial"/>
              </a:rPr>
              <a:t>same size</a:t>
            </a:r>
            <a:endParaRPr lang="en-US" sz="1700" spc="-1" dirty="0">
              <a:latin typeface="Arial"/>
            </a:endParaRPr>
          </a:p>
          <a:p>
            <a:pPr marL="40680" algn="ctr">
              <a:defRPr/>
            </a:pPr>
            <a:r>
              <a:rPr lang="en-US" sz="1700" spc="-1" dirty="0">
                <a:latin typeface="Arial"/>
                <a:ea typeface="Arial"/>
              </a:rPr>
              <a:t>same content</a:t>
            </a:r>
            <a:endParaRPr lang="en-US" sz="1700" spc="-1" dirty="0">
              <a:latin typeface="Arial"/>
            </a:endParaRPr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AC44486B-BB3B-264D-9BA9-E657ED3F30F0}"/>
              </a:ext>
            </a:extLst>
          </p:cNvPr>
          <p:cNvSpPr/>
          <p:nvPr/>
        </p:nvSpPr>
        <p:spPr>
          <a:xfrm>
            <a:off x="4025900" y="3962400"/>
            <a:ext cx="1295400" cy="61912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 algn="ctr">
              <a:defRPr/>
            </a:pPr>
            <a:r>
              <a:rPr lang="en-US" sz="1700" spc="-1">
                <a:solidFill>
                  <a:srgbClr val="FF2600"/>
                </a:solidFill>
                <a:latin typeface="Arial"/>
                <a:ea typeface="Arial"/>
              </a:rPr>
              <a:t>diff. size</a:t>
            </a:r>
            <a:endParaRPr lang="en-US" sz="1700" spc="-1">
              <a:latin typeface="Arial"/>
            </a:endParaRPr>
          </a:p>
          <a:p>
            <a:pPr marL="40680" algn="ctr">
              <a:defRPr/>
            </a:pPr>
            <a:r>
              <a:rPr lang="en-US" sz="1700" spc="-1">
                <a:solidFill>
                  <a:srgbClr val="FF2600"/>
                </a:solidFill>
                <a:latin typeface="Arial"/>
                <a:ea typeface="Arial"/>
              </a:rPr>
              <a:t>diff. content</a:t>
            </a:r>
            <a:endParaRPr lang="en-US" sz="1700" spc="-1">
              <a:latin typeface="Arial"/>
            </a:endParaRPr>
          </a:p>
        </p:txBody>
      </p:sp>
      <p:sp>
        <p:nvSpPr>
          <p:cNvPr id="28" name="CustomShape 33">
            <a:extLst>
              <a:ext uri="{FF2B5EF4-FFF2-40B4-BE49-F238E27FC236}">
                <a16:creationId xmlns:a16="http://schemas.microsoft.com/office/drawing/2014/main" id="{B6313039-4319-644F-A524-505F176147DA}"/>
              </a:ext>
            </a:extLst>
          </p:cNvPr>
          <p:cNvSpPr/>
          <p:nvPr/>
        </p:nvSpPr>
        <p:spPr>
          <a:xfrm>
            <a:off x="4025900" y="2032000"/>
            <a:ext cx="1295400" cy="61912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 algn="ctr">
              <a:defRPr/>
            </a:pPr>
            <a:r>
              <a:rPr lang="en-US" sz="1700" spc="-1">
                <a:solidFill>
                  <a:srgbClr val="FF2600"/>
                </a:solidFill>
                <a:latin typeface="Arial"/>
                <a:ea typeface="Arial"/>
              </a:rPr>
              <a:t>diff. size</a:t>
            </a:r>
            <a:endParaRPr lang="en-US" sz="1700" spc="-1">
              <a:latin typeface="Arial"/>
            </a:endParaRPr>
          </a:p>
          <a:p>
            <a:pPr marL="40680" algn="ctr">
              <a:defRPr/>
            </a:pPr>
            <a:r>
              <a:rPr lang="en-US" sz="1700" spc="-1">
                <a:solidFill>
                  <a:srgbClr val="FF2600"/>
                </a:solidFill>
                <a:latin typeface="Arial"/>
                <a:ea typeface="Arial"/>
              </a:rPr>
              <a:t>diff. content</a:t>
            </a:r>
            <a:endParaRPr lang="en-US" sz="1700" spc="-1">
              <a:latin typeface="Arial"/>
            </a:endParaRPr>
          </a:p>
        </p:txBody>
      </p:sp>
      <p:sp>
        <p:nvSpPr>
          <p:cNvPr id="29" name="Line 34">
            <a:extLst>
              <a:ext uri="{FF2B5EF4-FFF2-40B4-BE49-F238E27FC236}">
                <a16:creationId xmlns:a16="http://schemas.microsoft.com/office/drawing/2014/main" id="{4BC99EEB-717B-6B48-902A-5FDF53255543}"/>
              </a:ext>
            </a:extLst>
          </p:cNvPr>
          <p:cNvSpPr/>
          <p:nvPr/>
        </p:nvSpPr>
        <p:spPr>
          <a:xfrm>
            <a:off x="3586163" y="2674938"/>
            <a:ext cx="2216150" cy="498475"/>
          </a:xfrm>
          <a:prstGeom prst="line">
            <a:avLst/>
          </a:prstGeom>
          <a:ln w="25560" cap="rnd">
            <a:solidFill>
              <a:srgbClr val="000000"/>
            </a:solidFill>
            <a:custDash>
              <a:ds d="2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Line 35">
            <a:extLst>
              <a:ext uri="{FF2B5EF4-FFF2-40B4-BE49-F238E27FC236}">
                <a16:creationId xmlns:a16="http://schemas.microsoft.com/office/drawing/2014/main" id="{A8FD2DE1-7AE2-004A-BBE2-AF69CEDC3DA8}"/>
              </a:ext>
            </a:extLst>
          </p:cNvPr>
          <p:cNvSpPr/>
          <p:nvPr/>
        </p:nvSpPr>
        <p:spPr>
          <a:xfrm>
            <a:off x="3586163" y="1917700"/>
            <a:ext cx="2236787" cy="0"/>
          </a:xfrm>
          <a:prstGeom prst="line">
            <a:avLst/>
          </a:prstGeom>
          <a:ln w="25560" cap="rnd">
            <a:solidFill>
              <a:srgbClr val="000000"/>
            </a:solidFill>
            <a:custDash>
              <a:ds d="2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Line 36">
            <a:extLst>
              <a:ext uri="{FF2B5EF4-FFF2-40B4-BE49-F238E27FC236}">
                <a16:creationId xmlns:a16="http://schemas.microsoft.com/office/drawing/2014/main" id="{ABECA141-F408-F147-99D3-6DE1C9ECE673}"/>
              </a:ext>
            </a:extLst>
          </p:cNvPr>
          <p:cNvSpPr/>
          <p:nvPr/>
        </p:nvSpPr>
        <p:spPr>
          <a:xfrm>
            <a:off x="3581400" y="3568700"/>
            <a:ext cx="2235200" cy="555625"/>
          </a:xfrm>
          <a:prstGeom prst="line">
            <a:avLst/>
          </a:prstGeom>
          <a:ln w="25560" cap="rnd">
            <a:solidFill>
              <a:srgbClr val="000000"/>
            </a:solidFill>
            <a:custDash>
              <a:ds d="2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Line 37">
            <a:extLst>
              <a:ext uri="{FF2B5EF4-FFF2-40B4-BE49-F238E27FC236}">
                <a16:creationId xmlns:a16="http://schemas.microsoft.com/office/drawing/2014/main" id="{442B6014-685B-D04E-B839-036591D7714D}"/>
              </a:ext>
            </a:extLst>
          </p:cNvPr>
          <p:cNvSpPr/>
          <p:nvPr/>
        </p:nvSpPr>
        <p:spPr>
          <a:xfrm>
            <a:off x="3581400" y="4724400"/>
            <a:ext cx="2235200" cy="0"/>
          </a:xfrm>
          <a:prstGeom prst="line">
            <a:avLst/>
          </a:prstGeom>
          <a:ln w="25560" cap="rnd">
            <a:solidFill>
              <a:srgbClr val="000000"/>
            </a:solidFill>
            <a:custDash>
              <a:ds d="2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Line 38">
            <a:extLst>
              <a:ext uri="{FF2B5EF4-FFF2-40B4-BE49-F238E27FC236}">
                <a16:creationId xmlns:a16="http://schemas.microsoft.com/office/drawing/2014/main" id="{DDD16F3C-2ECE-2D41-B523-6C570048DC91}"/>
              </a:ext>
            </a:extLst>
          </p:cNvPr>
          <p:cNvSpPr/>
          <p:nvPr/>
        </p:nvSpPr>
        <p:spPr>
          <a:xfrm>
            <a:off x="3581400" y="5486400"/>
            <a:ext cx="2235200" cy="0"/>
          </a:xfrm>
          <a:prstGeom prst="line">
            <a:avLst/>
          </a:prstGeom>
          <a:ln w="25560" cap="rnd">
            <a:solidFill>
              <a:srgbClr val="000000"/>
            </a:solidFill>
            <a:custDash>
              <a:ds d="2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Line 39">
            <a:extLst>
              <a:ext uri="{FF2B5EF4-FFF2-40B4-BE49-F238E27FC236}">
                <a16:creationId xmlns:a16="http://schemas.microsoft.com/office/drawing/2014/main" id="{320907C7-2CF3-A040-BB96-52D43A656AA1}"/>
              </a:ext>
            </a:extLst>
          </p:cNvPr>
          <p:cNvSpPr/>
          <p:nvPr/>
        </p:nvSpPr>
        <p:spPr>
          <a:xfrm>
            <a:off x="3581400" y="6235700"/>
            <a:ext cx="2235200" cy="0"/>
          </a:xfrm>
          <a:prstGeom prst="line">
            <a:avLst/>
          </a:prstGeom>
          <a:ln w="25560" cap="rnd">
            <a:solidFill>
              <a:srgbClr val="000000"/>
            </a:solidFill>
            <a:custDash>
              <a:ds d="2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032AA7-4D1C-2248-AC8F-58893BED50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Single- and Multi-Tasking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1FB147CD-7106-0A4F-A600-BF38E4E023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083550" cy="2230438"/>
          </a:xfrm>
        </p:spPr>
        <p:txBody>
          <a:bodyPr/>
          <a:lstStyle/>
          <a:p>
            <a:r>
              <a:rPr lang="en-US" altLang="en-US"/>
              <a:t>OSes used to be single-tasking</a:t>
            </a:r>
          </a:p>
          <a:p>
            <a:r>
              <a:rPr lang="en-US" altLang="en-US"/>
              <a:t>Modern OSes support multi-tasking</a:t>
            </a:r>
          </a:p>
          <a:p>
            <a:pPr lvl="1"/>
            <a:r>
              <a:rPr lang="en-US" altLang="en-US" sz="1600"/>
              <a:t>To start a new program, the OS simply creates a new process (via a system-call called fork() on a UNIX system)</a:t>
            </a:r>
          </a:p>
          <a:p>
            <a:endParaRPr lang="en-US" altLang="en-US"/>
          </a:p>
          <a:p>
            <a:endParaRPr lang="en-US" altLang="en-US"/>
          </a:p>
        </p:txBody>
      </p:sp>
      <p:grpSp>
        <p:nvGrpSpPr>
          <p:cNvPr id="17411" name="Group 3">
            <a:extLst>
              <a:ext uri="{FF2B5EF4-FFF2-40B4-BE49-F238E27FC236}">
                <a16:creationId xmlns:a16="http://schemas.microsoft.com/office/drawing/2014/main" id="{91774128-6DA5-6449-9BF8-05BFCB1073C6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3165475"/>
            <a:ext cx="2955925" cy="3502025"/>
            <a:chOff x="5410080" y="1905120"/>
            <a:chExt cx="3581280" cy="3885840"/>
          </a:xfrm>
        </p:grpSpPr>
        <p:grpSp>
          <p:nvGrpSpPr>
            <p:cNvPr id="17483" name="Group 21">
              <a:extLst>
                <a:ext uri="{FF2B5EF4-FFF2-40B4-BE49-F238E27FC236}">
                  <a16:creationId xmlns:a16="http://schemas.microsoft.com/office/drawing/2014/main" id="{9698BF5D-E322-EE41-BC70-E6B663D7D0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080" y="1905120"/>
              <a:ext cx="2133360" cy="914040"/>
              <a:chOff x="5410080" y="1905120"/>
              <a:chExt cx="2133360" cy="914040"/>
            </a:xfrm>
          </p:grpSpPr>
          <p:sp>
            <p:nvSpPr>
              <p:cNvPr id="6" name="CustomShape 22">
                <a:extLst>
                  <a:ext uri="{FF2B5EF4-FFF2-40B4-BE49-F238E27FC236}">
                    <a16:creationId xmlns:a16="http://schemas.microsoft.com/office/drawing/2014/main" id="{ECA771E0-D03D-8849-95A5-B091EC108715}"/>
                  </a:ext>
                </a:extLst>
              </p:cNvPr>
              <p:cNvSpPr/>
              <p:nvPr/>
            </p:nvSpPr>
            <p:spPr>
              <a:xfrm>
                <a:off x="5410080" y="1905120"/>
                <a:ext cx="2132997" cy="914212"/>
              </a:xfrm>
              <a:prstGeom prst="rect">
                <a:avLst/>
              </a:prstGeom>
              <a:noFill/>
              <a:ln w="2844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" name="CustomShape 23">
                <a:extLst>
                  <a:ext uri="{FF2B5EF4-FFF2-40B4-BE49-F238E27FC236}">
                    <a16:creationId xmlns:a16="http://schemas.microsoft.com/office/drawing/2014/main" id="{04F7454D-ED7C-844C-8C4D-8F3BC8F9C9FD}"/>
                  </a:ext>
                </a:extLst>
              </p:cNvPr>
              <p:cNvSpPr/>
              <p:nvPr/>
            </p:nvSpPr>
            <p:spPr>
              <a:xfrm>
                <a:off x="5925538" y="2007286"/>
                <a:ext cx="1102081" cy="7098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50760" tIns="50760" rIns="50760" bIns="50760" anchor="ctr"/>
              <a:lstStyle/>
              <a:p>
                <a:pPr marL="40680" algn="ctr">
                  <a:defRPr/>
                </a:pPr>
                <a:r>
                  <a:rPr lang="en-US" sz="2000" spc="-1">
                    <a:solidFill>
                      <a:srgbClr val="000000"/>
                    </a:solidFill>
                    <a:latin typeface="Arial"/>
                    <a:ea typeface="Arial"/>
                  </a:rPr>
                  <a:t>free</a:t>
                </a:r>
                <a:endParaRPr lang="en-US" sz="2000" spc="-1">
                  <a:latin typeface="Arial"/>
                </a:endParaRPr>
              </a:p>
              <a:p>
                <a:pPr marL="40680" algn="ctr">
                  <a:defRPr/>
                </a:pPr>
                <a:r>
                  <a:rPr lang="en-US" sz="2000" spc="-1">
                    <a:solidFill>
                      <a:srgbClr val="000000"/>
                    </a:solidFill>
                    <a:latin typeface="Arial"/>
                    <a:ea typeface="Arial"/>
                  </a:rPr>
                  <a:t>memory</a:t>
                </a:r>
                <a:endParaRPr lang="en-US" sz="2000" spc="-1">
                  <a:latin typeface="Arial"/>
                </a:endParaRPr>
              </a:p>
            </p:txBody>
          </p:sp>
        </p:grpSp>
        <p:grpSp>
          <p:nvGrpSpPr>
            <p:cNvPr id="17484" name="Group 24">
              <a:extLst>
                <a:ext uri="{FF2B5EF4-FFF2-40B4-BE49-F238E27FC236}">
                  <a16:creationId xmlns:a16="http://schemas.microsoft.com/office/drawing/2014/main" id="{53AB8D8C-CFCB-A744-BF3B-91BEE5A62E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080" y="4765680"/>
              <a:ext cx="2133360" cy="527040"/>
              <a:chOff x="5410080" y="4765680"/>
              <a:chExt cx="2133360" cy="527040"/>
            </a:xfrm>
          </p:grpSpPr>
          <p:sp>
            <p:nvSpPr>
              <p:cNvPr id="9" name="CustomShape 25">
                <a:extLst>
                  <a:ext uri="{FF2B5EF4-FFF2-40B4-BE49-F238E27FC236}">
                    <a16:creationId xmlns:a16="http://schemas.microsoft.com/office/drawing/2014/main" id="{AF730971-87B8-4D4C-8F93-52AD189EBB49}"/>
                  </a:ext>
                </a:extLst>
              </p:cNvPr>
              <p:cNvSpPr/>
              <p:nvPr/>
            </p:nvSpPr>
            <p:spPr>
              <a:xfrm>
                <a:off x="5410080" y="4801004"/>
                <a:ext cx="2132997" cy="456225"/>
              </a:xfrm>
              <a:prstGeom prst="rect">
                <a:avLst/>
              </a:prstGeom>
              <a:solidFill>
                <a:srgbClr val="7A81FF"/>
              </a:solidFill>
              <a:ln w="2844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" name="CustomShape 26">
                <a:extLst>
                  <a:ext uri="{FF2B5EF4-FFF2-40B4-BE49-F238E27FC236}">
                    <a16:creationId xmlns:a16="http://schemas.microsoft.com/office/drawing/2014/main" id="{240C134D-9BD7-214B-8E6F-5473454AD803}"/>
                  </a:ext>
                </a:extLst>
              </p:cNvPr>
              <p:cNvSpPr/>
              <p:nvPr/>
            </p:nvSpPr>
            <p:spPr>
              <a:xfrm>
                <a:off x="5979392" y="4765774"/>
                <a:ext cx="996296" cy="526685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50760" tIns="50760" rIns="50760" bIns="50760" anchor="ctr"/>
              <a:lstStyle/>
              <a:p>
                <a:pPr marL="40680" algn="ctr">
                  <a:defRPr/>
                </a:pPr>
                <a:r>
                  <a:rPr lang="en-US" sz="1400" spc="-1">
                    <a:solidFill>
                      <a:srgbClr val="000000"/>
                    </a:solidFill>
                    <a:latin typeface="Arial"/>
                    <a:ea typeface="Arial"/>
                  </a:rPr>
                  <a:t>command</a:t>
                </a:r>
                <a:endParaRPr lang="en-US" sz="1400" spc="-1">
                  <a:latin typeface="Arial"/>
                </a:endParaRPr>
              </a:p>
              <a:p>
                <a:pPr marL="40680" algn="ctr">
                  <a:defRPr/>
                </a:pPr>
                <a:r>
                  <a:rPr lang="en-US" sz="1400" spc="-1">
                    <a:solidFill>
                      <a:srgbClr val="000000"/>
                    </a:solidFill>
                    <a:latin typeface="Arial"/>
                    <a:ea typeface="Arial"/>
                  </a:rPr>
                  <a:t>interpreter</a:t>
                </a:r>
                <a:endParaRPr lang="en-US" sz="1400" spc="-1">
                  <a:latin typeface="Arial"/>
                </a:endParaRPr>
              </a:p>
            </p:txBody>
          </p:sp>
        </p:grpSp>
        <p:grpSp>
          <p:nvGrpSpPr>
            <p:cNvPr id="17485" name="Group 27">
              <a:extLst>
                <a:ext uri="{FF2B5EF4-FFF2-40B4-BE49-F238E27FC236}">
                  <a16:creationId xmlns:a16="http://schemas.microsoft.com/office/drawing/2014/main" id="{45536908-4653-6749-9EC1-60732091D6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080" y="5257800"/>
              <a:ext cx="2133360" cy="533160"/>
              <a:chOff x="5410080" y="5257800"/>
              <a:chExt cx="2133360" cy="533160"/>
            </a:xfrm>
          </p:grpSpPr>
          <p:sp>
            <p:nvSpPr>
              <p:cNvPr id="12" name="CustomShape 28">
                <a:extLst>
                  <a:ext uri="{FF2B5EF4-FFF2-40B4-BE49-F238E27FC236}">
                    <a16:creationId xmlns:a16="http://schemas.microsoft.com/office/drawing/2014/main" id="{B6D99738-34B1-B341-B2FC-2D040D1EC8B8}"/>
                  </a:ext>
                </a:extLst>
              </p:cNvPr>
              <p:cNvSpPr/>
              <p:nvPr/>
            </p:nvSpPr>
            <p:spPr>
              <a:xfrm>
                <a:off x="5410080" y="5257230"/>
                <a:ext cx="2132997" cy="533730"/>
              </a:xfrm>
              <a:prstGeom prst="rect">
                <a:avLst/>
              </a:prstGeom>
              <a:solidFill>
                <a:srgbClr val="929292"/>
              </a:solidFill>
              <a:ln w="2844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" name="CustomShape 29">
                <a:extLst>
                  <a:ext uri="{FF2B5EF4-FFF2-40B4-BE49-F238E27FC236}">
                    <a16:creationId xmlns:a16="http://schemas.microsoft.com/office/drawing/2014/main" id="{10D7301D-840F-E049-B79F-906D7D00BFA2}"/>
                  </a:ext>
                </a:extLst>
              </p:cNvPr>
              <p:cNvSpPr/>
              <p:nvPr/>
            </p:nvSpPr>
            <p:spPr>
              <a:xfrm>
                <a:off x="6039016" y="5320643"/>
                <a:ext cx="877048" cy="406903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50760" tIns="50760" rIns="50760" bIns="50760" anchor="ctr"/>
              <a:lstStyle/>
              <a:p>
                <a:pPr marL="40680" algn="ctr">
                  <a:defRPr/>
                </a:pPr>
                <a:r>
                  <a:rPr lang="en-US" sz="2000" spc="-1">
                    <a:solidFill>
                      <a:srgbClr val="000000"/>
                    </a:solidFill>
                    <a:latin typeface="Arial"/>
                    <a:ea typeface="Arial"/>
                  </a:rPr>
                  <a:t>kernel</a:t>
                </a:r>
                <a:endParaRPr lang="en-US" sz="2000" spc="-1">
                  <a:latin typeface="Arial"/>
                </a:endParaRPr>
              </a:p>
            </p:txBody>
          </p:sp>
        </p:grpSp>
        <p:grpSp>
          <p:nvGrpSpPr>
            <p:cNvPr id="17486" name="Group 30">
              <a:extLst>
                <a:ext uri="{FF2B5EF4-FFF2-40B4-BE49-F238E27FC236}">
                  <a16:creationId xmlns:a16="http://schemas.microsoft.com/office/drawing/2014/main" id="{0EC0751F-4E72-4A4C-BA30-A9B1B79A94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080" y="2819520"/>
              <a:ext cx="2133360" cy="1980720"/>
              <a:chOff x="5410080" y="2819520"/>
              <a:chExt cx="2133360" cy="1980720"/>
            </a:xfrm>
          </p:grpSpPr>
          <p:sp>
            <p:nvSpPr>
              <p:cNvPr id="15" name="CustomShape 31">
                <a:extLst>
                  <a:ext uri="{FF2B5EF4-FFF2-40B4-BE49-F238E27FC236}">
                    <a16:creationId xmlns:a16="http://schemas.microsoft.com/office/drawing/2014/main" id="{68A7CA0E-F694-8147-AB27-98607248B2F1}"/>
                  </a:ext>
                </a:extLst>
              </p:cNvPr>
              <p:cNvSpPr/>
              <p:nvPr/>
            </p:nvSpPr>
            <p:spPr>
              <a:xfrm>
                <a:off x="5410080" y="2819332"/>
                <a:ext cx="2132997" cy="1981672"/>
              </a:xfrm>
              <a:prstGeom prst="rect">
                <a:avLst/>
              </a:prstGeom>
              <a:solidFill>
                <a:srgbClr val="BFBFBF"/>
              </a:solidFill>
              <a:ln w="2844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" name="CustomShape 32">
                <a:extLst>
                  <a:ext uri="{FF2B5EF4-FFF2-40B4-BE49-F238E27FC236}">
                    <a16:creationId xmlns:a16="http://schemas.microsoft.com/office/drawing/2014/main" id="{0A1BB058-7DC8-5744-8B43-BE6FBC957B16}"/>
                  </a:ext>
                </a:extLst>
              </p:cNvPr>
              <p:cNvSpPr/>
              <p:nvPr/>
            </p:nvSpPr>
            <p:spPr>
              <a:xfrm>
                <a:off x="5939002" y="3606716"/>
                <a:ext cx="1077076" cy="406904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50760" tIns="50760" rIns="50760" bIns="50760" anchor="ctr"/>
              <a:lstStyle/>
              <a:p>
                <a:pPr marL="40680" algn="ctr">
                  <a:defRPr/>
                </a:pPr>
                <a:r>
                  <a:rPr lang="en-US" sz="2000" spc="-1">
                    <a:solidFill>
                      <a:srgbClr val="000000"/>
                    </a:solidFill>
                    <a:latin typeface="Arial"/>
                    <a:ea typeface="Arial"/>
                  </a:rPr>
                  <a:t>process</a:t>
                </a:r>
                <a:endParaRPr lang="en-US" sz="2000" spc="-1">
                  <a:latin typeface="Arial"/>
                </a:endParaRPr>
              </a:p>
            </p:txBody>
          </p:sp>
        </p:grpSp>
        <p:grpSp>
          <p:nvGrpSpPr>
            <p:cNvPr id="17487" name="Group 35">
              <a:extLst>
                <a:ext uri="{FF2B5EF4-FFF2-40B4-BE49-F238E27FC236}">
                  <a16:creationId xmlns:a16="http://schemas.microsoft.com/office/drawing/2014/main" id="{EEE94551-187A-5C4D-A896-E4B0007DAD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8720" y="2963160"/>
              <a:ext cx="1142640" cy="1540800"/>
              <a:chOff x="7848720" y="2963160"/>
              <a:chExt cx="1142640" cy="1540800"/>
            </a:xfrm>
          </p:grpSpPr>
          <p:grpSp>
            <p:nvGrpSpPr>
              <p:cNvPr id="17490" name="Group 36">
                <a:extLst>
                  <a:ext uri="{FF2B5EF4-FFF2-40B4-BE49-F238E27FC236}">
                    <a16:creationId xmlns:a16="http://schemas.microsoft.com/office/drawing/2014/main" id="{E19ADF75-595D-7246-A486-1D5BFF747E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48720" y="2963160"/>
                <a:ext cx="1142640" cy="283320"/>
                <a:chOff x="7848720" y="2963160"/>
                <a:chExt cx="1142640" cy="283320"/>
              </a:xfrm>
            </p:grpSpPr>
            <p:sp>
              <p:nvSpPr>
                <p:cNvPr id="32" name="CustomShape 37">
                  <a:extLst>
                    <a:ext uri="{FF2B5EF4-FFF2-40B4-BE49-F238E27FC236}">
                      <a16:creationId xmlns:a16="http://schemas.microsoft.com/office/drawing/2014/main" id="{F2C256AD-5DF5-CD43-B0DB-EDF721EB94D5}"/>
                    </a:ext>
                  </a:extLst>
                </p:cNvPr>
                <p:cNvSpPr/>
                <p:nvPr/>
              </p:nvSpPr>
              <p:spPr>
                <a:xfrm>
                  <a:off x="7848890" y="2972580"/>
                  <a:ext cx="1142470" cy="265985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3" name="CustomShape 38">
                  <a:extLst>
                    <a:ext uri="{FF2B5EF4-FFF2-40B4-BE49-F238E27FC236}">
                      <a16:creationId xmlns:a16="http://schemas.microsoft.com/office/drawing/2014/main" id="{7F625EC2-5FDF-D546-84C8-D424ED9B9642}"/>
                    </a:ext>
                  </a:extLst>
                </p:cNvPr>
                <p:cNvSpPr/>
                <p:nvPr/>
              </p:nvSpPr>
              <p:spPr>
                <a:xfrm>
                  <a:off x="8150856" y="2963774"/>
                  <a:ext cx="538538" cy="283599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stack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sp>
            <p:nvSpPr>
              <p:cNvPr id="20" name="CustomShape 39">
                <a:extLst>
                  <a:ext uri="{FF2B5EF4-FFF2-40B4-BE49-F238E27FC236}">
                    <a16:creationId xmlns:a16="http://schemas.microsoft.com/office/drawing/2014/main" id="{6A6EC2C3-FFF6-1349-9B2E-F747D1D8A1C6}"/>
                  </a:ext>
                </a:extLst>
              </p:cNvPr>
              <p:cNvSpPr/>
              <p:nvPr/>
            </p:nvSpPr>
            <p:spPr>
              <a:xfrm>
                <a:off x="7848890" y="3238566"/>
                <a:ext cx="1142470" cy="456225"/>
              </a:xfrm>
              <a:prstGeom prst="rect">
                <a:avLst/>
              </a:prstGeom>
              <a:solidFill>
                <a:srgbClr val="7A81FF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17492" name="Group 40">
                <a:extLst>
                  <a:ext uri="{FF2B5EF4-FFF2-40B4-BE49-F238E27FC236}">
                    <a16:creationId xmlns:a16="http://schemas.microsoft.com/office/drawing/2014/main" id="{3C4EECF1-6385-314D-B7A4-F478C74991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48720" y="3685680"/>
                <a:ext cx="1142640" cy="283320"/>
                <a:chOff x="7848720" y="3685680"/>
                <a:chExt cx="1142640" cy="283320"/>
              </a:xfrm>
            </p:grpSpPr>
            <p:sp>
              <p:nvSpPr>
                <p:cNvPr id="30" name="CustomShape 41">
                  <a:extLst>
                    <a:ext uri="{FF2B5EF4-FFF2-40B4-BE49-F238E27FC236}">
                      <a16:creationId xmlns:a16="http://schemas.microsoft.com/office/drawing/2014/main" id="{D8B88CE7-6B8A-F044-955A-2FDEF7397092}"/>
                    </a:ext>
                  </a:extLst>
                </p:cNvPr>
                <p:cNvSpPr/>
                <p:nvPr/>
              </p:nvSpPr>
              <p:spPr>
                <a:xfrm>
                  <a:off x="7848890" y="3694790"/>
                  <a:ext cx="1142470" cy="265985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1" name="CustomShape 42">
                  <a:extLst>
                    <a:ext uri="{FF2B5EF4-FFF2-40B4-BE49-F238E27FC236}">
                      <a16:creationId xmlns:a16="http://schemas.microsoft.com/office/drawing/2014/main" id="{372ED43D-BC27-C844-A986-20CA0A4A79F9}"/>
                    </a:ext>
                  </a:extLst>
                </p:cNvPr>
                <p:cNvSpPr/>
                <p:nvPr/>
              </p:nvSpPr>
              <p:spPr>
                <a:xfrm>
                  <a:off x="8158550" y="3685983"/>
                  <a:ext cx="523151" cy="283599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heap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grpSp>
            <p:nvGrpSpPr>
              <p:cNvPr id="17493" name="Group 43">
                <a:extLst>
                  <a:ext uri="{FF2B5EF4-FFF2-40B4-BE49-F238E27FC236}">
                    <a16:creationId xmlns:a16="http://schemas.microsoft.com/office/drawing/2014/main" id="{D092E8BD-1D51-9344-9C7B-26A7626B7E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48720" y="3953160"/>
                <a:ext cx="1142640" cy="283320"/>
                <a:chOff x="7848720" y="3953160"/>
                <a:chExt cx="1142640" cy="283320"/>
              </a:xfrm>
            </p:grpSpPr>
            <p:sp>
              <p:nvSpPr>
                <p:cNvPr id="28" name="CustomShape 44">
                  <a:extLst>
                    <a:ext uri="{FF2B5EF4-FFF2-40B4-BE49-F238E27FC236}">
                      <a16:creationId xmlns:a16="http://schemas.microsoft.com/office/drawing/2014/main" id="{0C0A9923-B11D-6E47-8978-83B97F86DAC0}"/>
                    </a:ext>
                  </a:extLst>
                </p:cNvPr>
                <p:cNvSpPr/>
                <p:nvPr/>
              </p:nvSpPr>
              <p:spPr>
                <a:xfrm>
                  <a:off x="7848890" y="3960775"/>
                  <a:ext cx="1142470" cy="267746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29" name="CustomShape 45">
                  <a:extLst>
                    <a:ext uri="{FF2B5EF4-FFF2-40B4-BE49-F238E27FC236}">
                      <a16:creationId xmlns:a16="http://schemas.microsoft.com/office/drawing/2014/main" id="{FCC661ED-E74E-0B4C-BF36-08870184C724}"/>
                    </a:ext>
                  </a:extLst>
                </p:cNvPr>
                <p:cNvSpPr/>
                <p:nvPr/>
              </p:nvSpPr>
              <p:spPr>
                <a:xfrm>
                  <a:off x="8179706" y="3953729"/>
                  <a:ext cx="480838" cy="281838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data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grpSp>
            <p:nvGrpSpPr>
              <p:cNvPr id="17494" name="Group 46">
                <a:extLst>
                  <a:ext uri="{FF2B5EF4-FFF2-40B4-BE49-F238E27FC236}">
                    <a16:creationId xmlns:a16="http://schemas.microsoft.com/office/drawing/2014/main" id="{30CCABE8-2AD4-D540-9BF1-A796C7A6E0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48720" y="4220640"/>
                <a:ext cx="1142640" cy="283320"/>
                <a:chOff x="7848720" y="4220640"/>
                <a:chExt cx="1142640" cy="283320"/>
              </a:xfrm>
            </p:grpSpPr>
            <p:sp>
              <p:nvSpPr>
                <p:cNvPr id="26" name="CustomShape 47">
                  <a:extLst>
                    <a:ext uri="{FF2B5EF4-FFF2-40B4-BE49-F238E27FC236}">
                      <a16:creationId xmlns:a16="http://schemas.microsoft.com/office/drawing/2014/main" id="{220F2A25-E9B7-6647-B729-DECBA152535B}"/>
                    </a:ext>
                  </a:extLst>
                </p:cNvPr>
                <p:cNvSpPr/>
                <p:nvPr/>
              </p:nvSpPr>
              <p:spPr>
                <a:xfrm>
                  <a:off x="7848890" y="4228521"/>
                  <a:ext cx="1142470" cy="265984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27" name="CustomShape 48">
                  <a:extLst>
                    <a:ext uri="{FF2B5EF4-FFF2-40B4-BE49-F238E27FC236}">
                      <a16:creationId xmlns:a16="http://schemas.microsoft.com/office/drawing/2014/main" id="{B4260124-E325-CE4F-8AB8-F7991A18D3AE}"/>
                    </a:ext>
                  </a:extLst>
                </p:cNvPr>
                <p:cNvSpPr/>
                <p:nvPr/>
              </p:nvSpPr>
              <p:spPr>
                <a:xfrm>
                  <a:off x="8204710" y="4219713"/>
                  <a:ext cx="430831" cy="28360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text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sp>
            <p:nvSpPr>
              <p:cNvPr id="24" name="Line 49">
                <a:extLst>
                  <a:ext uri="{FF2B5EF4-FFF2-40B4-BE49-F238E27FC236}">
                    <a16:creationId xmlns:a16="http://schemas.microsoft.com/office/drawing/2014/main" id="{83B065C1-D50D-0143-8A6C-D4369EE74AA5}"/>
                  </a:ext>
                </a:extLst>
              </p:cNvPr>
              <p:cNvSpPr/>
              <p:nvPr/>
            </p:nvSpPr>
            <p:spPr>
              <a:xfrm>
                <a:off x="8420125" y="3238566"/>
                <a:ext cx="1923" cy="135634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" name="Line 50">
                <a:extLst>
                  <a:ext uri="{FF2B5EF4-FFF2-40B4-BE49-F238E27FC236}">
                    <a16:creationId xmlns:a16="http://schemas.microsoft.com/office/drawing/2014/main" id="{17B84FB2-BEF5-9E4C-AF1B-70836D7E8C61}"/>
                  </a:ext>
                </a:extLst>
              </p:cNvPr>
              <p:cNvSpPr/>
              <p:nvPr/>
            </p:nvSpPr>
            <p:spPr>
              <a:xfrm flipV="1">
                <a:off x="8420125" y="3560917"/>
                <a:ext cx="1923" cy="133873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4" name="Line 51">
              <a:extLst>
                <a:ext uri="{FF2B5EF4-FFF2-40B4-BE49-F238E27FC236}">
                  <a16:creationId xmlns:a16="http://schemas.microsoft.com/office/drawing/2014/main" id="{2EBF887E-E975-D144-ABB0-51DBBD0A2F59}"/>
                </a:ext>
              </a:extLst>
            </p:cNvPr>
            <p:cNvSpPr/>
            <p:nvPr/>
          </p:nvSpPr>
          <p:spPr>
            <a:xfrm>
              <a:off x="7543077" y="2819332"/>
              <a:ext cx="305812" cy="1532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52">
              <a:extLst>
                <a:ext uri="{FF2B5EF4-FFF2-40B4-BE49-F238E27FC236}">
                  <a16:creationId xmlns:a16="http://schemas.microsoft.com/office/drawing/2014/main" id="{270A5627-3A39-9547-AEFA-2186EDAE417A}"/>
                </a:ext>
              </a:extLst>
            </p:cNvPr>
            <p:cNvSpPr/>
            <p:nvPr/>
          </p:nvSpPr>
          <p:spPr>
            <a:xfrm flipH="1">
              <a:off x="7543077" y="4496268"/>
              <a:ext cx="305812" cy="30473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412" name="Group 105">
            <a:extLst>
              <a:ext uri="{FF2B5EF4-FFF2-40B4-BE49-F238E27FC236}">
                <a16:creationId xmlns:a16="http://schemas.microsoft.com/office/drawing/2014/main" id="{720AE877-9C16-2344-B4C1-CCFA1C972DDC}"/>
              </a:ext>
            </a:extLst>
          </p:cNvPr>
          <p:cNvGrpSpPr>
            <a:grpSpLocks/>
          </p:cNvGrpSpPr>
          <p:nvPr/>
        </p:nvGrpSpPr>
        <p:grpSpPr bwMode="auto">
          <a:xfrm>
            <a:off x="5089525" y="2217738"/>
            <a:ext cx="3460750" cy="4589462"/>
            <a:chOff x="609480" y="1515600"/>
            <a:chExt cx="4190760" cy="5274360"/>
          </a:xfrm>
        </p:grpSpPr>
        <p:grpSp>
          <p:nvGrpSpPr>
            <p:cNvPr id="17413" name="Group 13">
              <a:extLst>
                <a:ext uri="{FF2B5EF4-FFF2-40B4-BE49-F238E27FC236}">
                  <a16:creationId xmlns:a16="http://schemas.microsoft.com/office/drawing/2014/main" id="{0517E0E4-FC94-6D43-A17D-45018AF803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6880" y="2666880"/>
              <a:ext cx="2133360" cy="533160"/>
              <a:chOff x="2666880" y="2666880"/>
              <a:chExt cx="2133360" cy="533160"/>
            </a:xfrm>
          </p:grpSpPr>
          <p:sp>
            <p:nvSpPr>
              <p:cNvPr id="37" name="CustomShape 14">
                <a:extLst>
                  <a:ext uri="{FF2B5EF4-FFF2-40B4-BE49-F238E27FC236}">
                    <a16:creationId xmlns:a16="http://schemas.microsoft.com/office/drawing/2014/main" id="{AD503EB4-EBD9-294A-A31D-E17ABAFFBDCF}"/>
                  </a:ext>
                </a:extLst>
              </p:cNvPr>
              <p:cNvSpPr/>
              <p:nvPr/>
            </p:nvSpPr>
            <p:spPr>
              <a:xfrm>
                <a:off x="2666413" y="2666801"/>
                <a:ext cx="2133827" cy="532727"/>
              </a:xfrm>
              <a:prstGeom prst="rect">
                <a:avLst/>
              </a:prstGeom>
              <a:noFill/>
              <a:ln w="2844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" name="CustomShape 15">
                <a:extLst>
                  <a:ext uri="{FF2B5EF4-FFF2-40B4-BE49-F238E27FC236}">
                    <a16:creationId xmlns:a16="http://schemas.microsoft.com/office/drawing/2014/main" id="{63181C3D-2BBE-AA45-B3CA-D79FE3E33375}"/>
                  </a:ext>
                </a:extLst>
              </p:cNvPr>
              <p:cNvSpPr/>
              <p:nvPr/>
            </p:nvSpPr>
            <p:spPr>
              <a:xfrm>
                <a:off x="3072033" y="2761670"/>
                <a:ext cx="1322589" cy="342988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50760" tIns="50760" rIns="50760" bIns="50760" anchor="ctr"/>
              <a:lstStyle/>
              <a:p>
                <a:pPr marL="40680" algn="ctr">
                  <a:defRPr/>
                </a:pPr>
                <a:r>
                  <a:rPr lang="en-US" sz="1600" spc="-1">
                    <a:solidFill>
                      <a:srgbClr val="000000"/>
                    </a:solidFill>
                    <a:latin typeface="Arial"/>
                    <a:ea typeface="Arial"/>
                  </a:rPr>
                  <a:t>free memory</a:t>
                </a:r>
                <a:endParaRPr lang="en-US" sz="1600" spc="-1">
                  <a:latin typeface="Arial"/>
                </a:endParaRPr>
              </a:p>
            </p:txBody>
          </p:sp>
        </p:grpSp>
        <p:sp>
          <p:nvSpPr>
            <p:cNvPr id="39" name="CustomShape 16">
              <a:extLst>
                <a:ext uri="{FF2B5EF4-FFF2-40B4-BE49-F238E27FC236}">
                  <a16:creationId xmlns:a16="http://schemas.microsoft.com/office/drawing/2014/main" id="{F9335455-F05A-7548-96DF-6C322986C4BB}"/>
                </a:ext>
              </a:extLst>
            </p:cNvPr>
            <p:cNvSpPr/>
            <p:nvPr/>
          </p:nvSpPr>
          <p:spPr>
            <a:xfrm>
              <a:off x="2666413" y="4266806"/>
              <a:ext cx="2133827" cy="457926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7415" name="Group 17">
              <a:extLst>
                <a:ext uri="{FF2B5EF4-FFF2-40B4-BE49-F238E27FC236}">
                  <a16:creationId xmlns:a16="http://schemas.microsoft.com/office/drawing/2014/main" id="{1F51D182-72DB-0041-8764-837E7A4FD9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6880" y="5791320"/>
              <a:ext cx="2133360" cy="533160"/>
              <a:chOff x="2666880" y="5791320"/>
              <a:chExt cx="2133360" cy="533160"/>
            </a:xfrm>
          </p:grpSpPr>
          <p:sp>
            <p:nvSpPr>
              <p:cNvPr id="41" name="CustomShape 18">
                <a:extLst>
                  <a:ext uri="{FF2B5EF4-FFF2-40B4-BE49-F238E27FC236}">
                    <a16:creationId xmlns:a16="http://schemas.microsoft.com/office/drawing/2014/main" id="{B9D04281-58A0-3D47-BA40-D7E7DE1E6DBB}"/>
                  </a:ext>
                </a:extLst>
              </p:cNvPr>
              <p:cNvSpPr/>
              <p:nvPr/>
            </p:nvSpPr>
            <p:spPr>
              <a:xfrm>
                <a:off x="2666413" y="5792010"/>
                <a:ext cx="2133827" cy="532727"/>
              </a:xfrm>
              <a:prstGeom prst="rect">
                <a:avLst/>
              </a:prstGeom>
              <a:solidFill>
                <a:srgbClr val="929292"/>
              </a:solidFill>
              <a:ln w="2844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" name="CustomShape 19">
                <a:extLst>
                  <a:ext uri="{FF2B5EF4-FFF2-40B4-BE49-F238E27FC236}">
                    <a16:creationId xmlns:a16="http://schemas.microsoft.com/office/drawing/2014/main" id="{4036424B-70E1-6E42-9AE2-D69BF9AA707D}"/>
                  </a:ext>
                </a:extLst>
              </p:cNvPr>
              <p:cNvSpPr/>
              <p:nvPr/>
            </p:nvSpPr>
            <p:spPr>
              <a:xfrm>
                <a:off x="3366154" y="5886879"/>
                <a:ext cx="736267" cy="342988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50760" tIns="50760" rIns="50760" bIns="50760" anchor="ctr"/>
              <a:lstStyle/>
              <a:p>
                <a:pPr marL="40680" algn="ctr">
                  <a:defRPr/>
                </a:pPr>
                <a:r>
                  <a:rPr lang="en-US" sz="1600" spc="-1">
                    <a:solidFill>
                      <a:srgbClr val="000000"/>
                    </a:solidFill>
                    <a:latin typeface="Arial"/>
                    <a:ea typeface="Arial"/>
                  </a:rPr>
                  <a:t>kernel</a:t>
                </a:r>
                <a:endParaRPr lang="en-US" sz="1600" spc="-1">
                  <a:latin typeface="Arial"/>
                </a:endParaRPr>
              </a:p>
            </p:txBody>
          </p:sp>
        </p:grpSp>
        <p:grpSp>
          <p:nvGrpSpPr>
            <p:cNvPr id="17416" name="Group 20">
              <a:extLst>
                <a:ext uri="{FF2B5EF4-FFF2-40B4-BE49-F238E27FC236}">
                  <a16:creationId xmlns:a16="http://schemas.microsoft.com/office/drawing/2014/main" id="{6DD86121-AE32-6A48-8A77-98B5C82FD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6880" y="3200400"/>
              <a:ext cx="2133360" cy="1066320"/>
              <a:chOff x="2666880" y="3200400"/>
              <a:chExt cx="2133360" cy="1066320"/>
            </a:xfrm>
          </p:grpSpPr>
          <p:sp>
            <p:nvSpPr>
              <p:cNvPr id="44" name="CustomShape 21">
                <a:extLst>
                  <a:ext uri="{FF2B5EF4-FFF2-40B4-BE49-F238E27FC236}">
                    <a16:creationId xmlns:a16="http://schemas.microsoft.com/office/drawing/2014/main" id="{140F4870-55CB-FF4A-910C-9001FAC1CC4C}"/>
                  </a:ext>
                </a:extLst>
              </p:cNvPr>
              <p:cNvSpPr/>
              <p:nvPr/>
            </p:nvSpPr>
            <p:spPr>
              <a:xfrm>
                <a:off x="2666413" y="3199527"/>
                <a:ext cx="2133827" cy="1067278"/>
              </a:xfrm>
              <a:prstGeom prst="rect">
                <a:avLst/>
              </a:prstGeom>
              <a:solidFill>
                <a:srgbClr val="BFBFBF"/>
              </a:solidFill>
              <a:ln w="2844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" name="CustomShape 22">
                <a:extLst>
                  <a:ext uri="{FF2B5EF4-FFF2-40B4-BE49-F238E27FC236}">
                    <a16:creationId xmlns:a16="http://schemas.microsoft.com/office/drawing/2014/main" id="{C30E7036-03BA-4043-964E-808129A86A7A}"/>
                  </a:ext>
                </a:extLst>
              </p:cNvPr>
              <p:cNvSpPr/>
              <p:nvPr/>
            </p:nvSpPr>
            <p:spPr>
              <a:xfrm>
                <a:off x="3145083" y="3560759"/>
                <a:ext cx="1176489" cy="344813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50760" tIns="50760" rIns="50760" bIns="50760" anchor="ctr"/>
              <a:lstStyle/>
              <a:p>
                <a:pPr marL="40680" algn="ctr">
                  <a:defRPr/>
                </a:pPr>
                <a:r>
                  <a:rPr lang="en-US" sz="1600" spc="-1">
                    <a:solidFill>
                      <a:srgbClr val="000000"/>
                    </a:solidFill>
                    <a:latin typeface="Arial"/>
                    <a:ea typeface="Arial"/>
                  </a:rPr>
                  <a:t>process #2</a:t>
                </a:r>
                <a:endParaRPr lang="en-US" sz="1600" spc="-1">
                  <a:latin typeface="Arial"/>
                </a:endParaRPr>
              </a:p>
            </p:txBody>
          </p:sp>
        </p:grpSp>
        <p:grpSp>
          <p:nvGrpSpPr>
            <p:cNvPr id="17417" name="Group 23">
              <a:extLst>
                <a:ext uri="{FF2B5EF4-FFF2-40B4-BE49-F238E27FC236}">
                  <a16:creationId xmlns:a16="http://schemas.microsoft.com/office/drawing/2014/main" id="{9737025C-84C0-864F-8A29-C80E4FAD06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6880" y="1981080"/>
              <a:ext cx="2133360" cy="685440"/>
              <a:chOff x="2666880" y="1981080"/>
              <a:chExt cx="2133360" cy="685440"/>
            </a:xfrm>
          </p:grpSpPr>
          <p:sp>
            <p:nvSpPr>
              <p:cNvPr id="47" name="CustomShape 24">
                <a:extLst>
                  <a:ext uri="{FF2B5EF4-FFF2-40B4-BE49-F238E27FC236}">
                    <a16:creationId xmlns:a16="http://schemas.microsoft.com/office/drawing/2014/main" id="{581BA87F-4A5D-FD43-AB0D-EE1B2E8857A2}"/>
                  </a:ext>
                </a:extLst>
              </p:cNvPr>
              <p:cNvSpPr/>
              <p:nvPr/>
            </p:nvSpPr>
            <p:spPr>
              <a:xfrm>
                <a:off x="2666413" y="1980824"/>
                <a:ext cx="2133827" cy="685977"/>
              </a:xfrm>
              <a:prstGeom prst="rect">
                <a:avLst/>
              </a:prstGeom>
              <a:solidFill>
                <a:srgbClr val="BFBFBF"/>
              </a:solidFill>
              <a:ln w="2844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" name="CustomShape 25">
                <a:extLst>
                  <a:ext uri="{FF2B5EF4-FFF2-40B4-BE49-F238E27FC236}">
                    <a16:creationId xmlns:a16="http://schemas.microsoft.com/office/drawing/2014/main" id="{B44128CA-6CC7-A34C-9B7A-CB7D49233C1D}"/>
                  </a:ext>
                </a:extLst>
              </p:cNvPr>
              <p:cNvSpPr/>
              <p:nvPr/>
            </p:nvSpPr>
            <p:spPr>
              <a:xfrm>
                <a:off x="3145083" y="2152318"/>
                <a:ext cx="1176489" cy="342988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50760" tIns="50760" rIns="50760" bIns="50760" anchor="ctr"/>
              <a:lstStyle/>
              <a:p>
                <a:pPr marL="40680" algn="ctr">
                  <a:defRPr/>
                </a:pPr>
                <a:r>
                  <a:rPr lang="en-US" sz="1600" spc="-1">
                    <a:solidFill>
                      <a:srgbClr val="000000"/>
                    </a:solidFill>
                    <a:latin typeface="Arial"/>
                    <a:ea typeface="Arial"/>
                  </a:rPr>
                  <a:t>process #3</a:t>
                </a:r>
                <a:endParaRPr lang="en-US" sz="1600" spc="-1">
                  <a:latin typeface="Arial"/>
                </a:endParaRPr>
              </a:p>
            </p:txBody>
          </p:sp>
        </p:grpSp>
        <p:grpSp>
          <p:nvGrpSpPr>
            <p:cNvPr id="17418" name="Group 26">
              <a:extLst>
                <a:ext uri="{FF2B5EF4-FFF2-40B4-BE49-F238E27FC236}">
                  <a16:creationId xmlns:a16="http://schemas.microsoft.com/office/drawing/2014/main" id="{CDC84729-7552-6A4C-B97D-4DF3985349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6880" y="4724280"/>
              <a:ext cx="2133360" cy="1066320"/>
              <a:chOff x="2666880" y="4724280"/>
              <a:chExt cx="2133360" cy="1066320"/>
            </a:xfrm>
          </p:grpSpPr>
          <p:sp>
            <p:nvSpPr>
              <p:cNvPr id="50" name="CustomShape 27">
                <a:extLst>
                  <a:ext uri="{FF2B5EF4-FFF2-40B4-BE49-F238E27FC236}">
                    <a16:creationId xmlns:a16="http://schemas.microsoft.com/office/drawing/2014/main" id="{2F566FB6-F23D-BC4F-98EF-FAE54C9230D2}"/>
                  </a:ext>
                </a:extLst>
              </p:cNvPr>
              <p:cNvSpPr/>
              <p:nvPr/>
            </p:nvSpPr>
            <p:spPr>
              <a:xfrm>
                <a:off x="2666413" y="4724732"/>
                <a:ext cx="2133827" cy="1065453"/>
              </a:xfrm>
              <a:prstGeom prst="rect">
                <a:avLst/>
              </a:prstGeom>
              <a:solidFill>
                <a:srgbClr val="BFBFBF"/>
              </a:solidFill>
              <a:ln w="2844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" name="CustomShape 28">
                <a:extLst>
                  <a:ext uri="{FF2B5EF4-FFF2-40B4-BE49-F238E27FC236}">
                    <a16:creationId xmlns:a16="http://schemas.microsoft.com/office/drawing/2014/main" id="{3E8A1439-63E1-424A-853C-7CB7BF550641}"/>
                  </a:ext>
                </a:extLst>
              </p:cNvPr>
              <p:cNvSpPr/>
              <p:nvPr/>
            </p:nvSpPr>
            <p:spPr>
              <a:xfrm>
                <a:off x="3145083" y="5085964"/>
                <a:ext cx="1176489" cy="342988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50760" tIns="50760" rIns="50760" bIns="50760" anchor="ctr"/>
              <a:lstStyle/>
              <a:p>
                <a:pPr marL="40680" algn="ctr">
                  <a:defRPr/>
                </a:pPr>
                <a:r>
                  <a:rPr lang="en-US" sz="1600" spc="-1">
                    <a:solidFill>
                      <a:srgbClr val="000000"/>
                    </a:solidFill>
                    <a:latin typeface="Arial"/>
                    <a:ea typeface="Arial"/>
                  </a:rPr>
                  <a:t>process #1</a:t>
                </a:r>
                <a:endParaRPr lang="en-US" sz="1600" spc="-1">
                  <a:latin typeface="Arial"/>
                </a:endParaRPr>
              </a:p>
            </p:txBody>
          </p:sp>
        </p:grpSp>
        <p:grpSp>
          <p:nvGrpSpPr>
            <p:cNvPr id="17419" name="Group 29">
              <a:extLst>
                <a:ext uri="{FF2B5EF4-FFF2-40B4-BE49-F238E27FC236}">
                  <a16:creationId xmlns:a16="http://schemas.microsoft.com/office/drawing/2014/main" id="{679576F1-AC06-7044-9E4E-0FB88FB5BE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480" y="1515600"/>
              <a:ext cx="1142640" cy="1540440"/>
              <a:chOff x="609480" y="1515600"/>
              <a:chExt cx="1142640" cy="1540440"/>
            </a:xfrm>
          </p:grpSpPr>
          <p:grpSp>
            <p:nvGrpSpPr>
              <p:cNvPr id="17458" name="Group 30">
                <a:extLst>
                  <a:ext uri="{FF2B5EF4-FFF2-40B4-BE49-F238E27FC236}">
                    <a16:creationId xmlns:a16="http://schemas.microsoft.com/office/drawing/2014/main" id="{28BE7669-E208-EC44-BFF2-76C8BDFEDA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1515600"/>
                <a:ext cx="1142640" cy="283320"/>
                <a:chOff x="609480" y="1515600"/>
                <a:chExt cx="1142640" cy="283320"/>
              </a:xfrm>
            </p:grpSpPr>
            <p:sp>
              <p:nvSpPr>
                <p:cNvPr id="66" name="CustomShape 31">
                  <a:extLst>
                    <a:ext uri="{FF2B5EF4-FFF2-40B4-BE49-F238E27FC236}">
                      <a16:creationId xmlns:a16="http://schemas.microsoft.com/office/drawing/2014/main" id="{2E2FE993-C774-3D41-9B2A-9BA9F38AF9C4}"/>
                    </a:ext>
                  </a:extLst>
                </p:cNvPr>
                <p:cNvSpPr/>
                <p:nvPr/>
              </p:nvSpPr>
              <p:spPr>
                <a:xfrm>
                  <a:off x="609480" y="1524721"/>
                  <a:ext cx="1141886" cy="264539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7" name="CustomShape 32">
                  <a:extLst>
                    <a:ext uri="{FF2B5EF4-FFF2-40B4-BE49-F238E27FC236}">
                      <a16:creationId xmlns:a16="http://schemas.microsoft.com/office/drawing/2014/main" id="{28489807-B398-764F-BE24-7F74AA0DBB10}"/>
                    </a:ext>
                  </a:extLst>
                </p:cNvPr>
                <p:cNvSpPr/>
                <p:nvPr/>
              </p:nvSpPr>
              <p:spPr>
                <a:xfrm>
                  <a:off x="911292" y="1515600"/>
                  <a:ext cx="538263" cy="282782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stack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sp>
            <p:nvSpPr>
              <p:cNvPr id="54" name="CustomShape 33">
                <a:extLst>
                  <a:ext uri="{FF2B5EF4-FFF2-40B4-BE49-F238E27FC236}">
                    <a16:creationId xmlns:a16="http://schemas.microsoft.com/office/drawing/2014/main" id="{9147340F-6C03-D34D-8260-CB9DB87514EC}"/>
                  </a:ext>
                </a:extLst>
              </p:cNvPr>
              <p:cNvSpPr/>
              <p:nvPr/>
            </p:nvSpPr>
            <p:spPr>
              <a:xfrm>
                <a:off x="609480" y="1791085"/>
                <a:ext cx="1141886" cy="454278"/>
              </a:xfrm>
              <a:prstGeom prst="rect">
                <a:avLst/>
              </a:prstGeom>
              <a:solidFill>
                <a:srgbClr val="7A81FF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17460" name="Group 34">
                <a:extLst>
                  <a:ext uri="{FF2B5EF4-FFF2-40B4-BE49-F238E27FC236}">
                    <a16:creationId xmlns:a16="http://schemas.microsoft.com/office/drawing/2014/main" id="{0D4DE691-E678-264A-A296-3700722925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2237760"/>
                <a:ext cx="1142640" cy="283320"/>
                <a:chOff x="609480" y="2237760"/>
                <a:chExt cx="1142640" cy="283320"/>
              </a:xfrm>
            </p:grpSpPr>
            <p:sp>
              <p:nvSpPr>
                <p:cNvPr id="64" name="CustomShape 35">
                  <a:extLst>
                    <a:ext uri="{FF2B5EF4-FFF2-40B4-BE49-F238E27FC236}">
                      <a16:creationId xmlns:a16="http://schemas.microsoft.com/office/drawing/2014/main" id="{CD7B6C6C-BC5B-6041-BD92-00F64D88A4B5}"/>
                    </a:ext>
                  </a:extLst>
                </p:cNvPr>
                <p:cNvSpPr/>
                <p:nvPr/>
              </p:nvSpPr>
              <p:spPr>
                <a:xfrm>
                  <a:off x="609480" y="2247187"/>
                  <a:ext cx="1141886" cy="264539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5" name="CustomShape 36">
                  <a:extLst>
                    <a:ext uri="{FF2B5EF4-FFF2-40B4-BE49-F238E27FC236}">
                      <a16:creationId xmlns:a16="http://schemas.microsoft.com/office/drawing/2014/main" id="{9235424D-CC5A-AD44-A506-4C2FC5F9FAAC}"/>
                    </a:ext>
                  </a:extLst>
                </p:cNvPr>
                <p:cNvSpPr/>
                <p:nvPr/>
              </p:nvSpPr>
              <p:spPr>
                <a:xfrm>
                  <a:off x="918982" y="2238066"/>
                  <a:ext cx="522884" cy="282782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heap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grpSp>
            <p:nvGrpSpPr>
              <p:cNvPr id="17461" name="Group 37">
                <a:extLst>
                  <a:ext uri="{FF2B5EF4-FFF2-40B4-BE49-F238E27FC236}">
                    <a16:creationId xmlns:a16="http://schemas.microsoft.com/office/drawing/2014/main" id="{AA627F44-7AE3-074F-B452-1EA0DB1811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2505240"/>
                <a:ext cx="1142640" cy="283320"/>
                <a:chOff x="609480" y="2505240"/>
                <a:chExt cx="1142640" cy="283320"/>
              </a:xfrm>
            </p:grpSpPr>
            <p:sp>
              <p:nvSpPr>
                <p:cNvPr id="62" name="CustomShape 38">
                  <a:extLst>
                    <a:ext uri="{FF2B5EF4-FFF2-40B4-BE49-F238E27FC236}">
                      <a16:creationId xmlns:a16="http://schemas.microsoft.com/office/drawing/2014/main" id="{A539E2D7-53CA-5148-8FCB-D54D78F27E68}"/>
                    </a:ext>
                  </a:extLst>
                </p:cNvPr>
                <p:cNvSpPr/>
                <p:nvPr/>
              </p:nvSpPr>
              <p:spPr>
                <a:xfrm>
                  <a:off x="609480" y="2511726"/>
                  <a:ext cx="1141886" cy="268187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3" name="CustomShape 39">
                  <a:extLst>
                    <a:ext uri="{FF2B5EF4-FFF2-40B4-BE49-F238E27FC236}">
                      <a16:creationId xmlns:a16="http://schemas.microsoft.com/office/drawing/2014/main" id="{3F773D56-81DA-C945-8998-BCACCE95C9EC}"/>
                    </a:ext>
                  </a:extLst>
                </p:cNvPr>
                <p:cNvSpPr/>
                <p:nvPr/>
              </p:nvSpPr>
              <p:spPr>
                <a:xfrm>
                  <a:off x="940127" y="2504429"/>
                  <a:ext cx="480592" cy="282782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data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grpSp>
            <p:nvGrpSpPr>
              <p:cNvPr id="17462" name="Group 40">
                <a:extLst>
                  <a:ext uri="{FF2B5EF4-FFF2-40B4-BE49-F238E27FC236}">
                    <a16:creationId xmlns:a16="http://schemas.microsoft.com/office/drawing/2014/main" id="{4D1C550F-C2BB-4E46-B730-9C0FE4CF9C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2772720"/>
                <a:ext cx="1142640" cy="283320"/>
                <a:chOff x="609480" y="2772720"/>
                <a:chExt cx="1142640" cy="283320"/>
              </a:xfrm>
            </p:grpSpPr>
            <p:sp>
              <p:nvSpPr>
                <p:cNvPr id="60" name="CustomShape 41">
                  <a:extLst>
                    <a:ext uri="{FF2B5EF4-FFF2-40B4-BE49-F238E27FC236}">
                      <a16:creationId xmlns:a16="http://schemas.microsoft.com/office/drawing/2014/main" id="{08790472-CDA2-B643-9E53-2C2FD8593ED2}"/>
                    </a:ext>
                  </a:extLst>
                </p:cNvPr>
                <p:cNvSpPr/>
                <p:nvPr/>
              </p:nvSpPr>
              <p:spPr>
                <a:xfrm>
                  <a:off x="609480" y="2781739"/>
                  <a:ext cx="1141886" cy="264538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1" name="CustomShape 42">
                  <a:extLst>
                    <a:ext uri="{FF2B5EF4-FFF2-40B4-BE49-F238E27FC236}">
                      <a16:creationId xmlns:a16="http://schemas.microsoft.com/office/drawing/2014/main" id="{D80C474A-8B8C-AD48-B2D5-92A4DE36E41B}"/>
                    </a:ext>
                  </a:extLst>
                </p:cNvPr>
                <p:cNvSpPr/>
                <p:nvPr/>
              </p:nvSpPr>
              <p:spPr>
                <a:xfrm>
                  <a:off x="965118" y="2772617"/>
                  <a:ext cx="430610" cy="282783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text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sp>
            <p:nvSpPr>
              <p:cNvPr id="58" name="Line 43">
                <a:extLst>
                  <a:ext uri="{FF2B5EF4-FFF2-40B4-BE49-F238E27FC236}">
                    <a16:creationId xmlns:a16="http://schemas.microsoft.com/office/drawing/2014/main" id="{3C8806BD-8ED3-9045-A5B6-6DB1CB38B712}"/>
                  </a:ext>
                </a:extLst>
              </p:cNvPr>
              <p:cNvSpPr/>
              <p:nvPr/>
            </p:nvSpPr>
            <p:spPr>
              <a:xfrm>
                <a:off x="1180423" y="1791085"/>
                <a:ext cx="1922" cy="133182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" name="Line 44">
                <a:extLst>
                  <a:ext uri="{FF2B5EF4-FFF2-40B4-BE49-F238E27FC236}">
                    <a16:creationId xmlns:a16="http://schemas.microsoft.com/office/drawing/2014/main" id="{EA330525-8A31-024A-A159-AF80D71184D3}"/>
                  </a:ext>
                </a:extLst>
              </p:cNvPr>
              <p:cNvSpPr/>
              <p:nvPr/>
            </p:nvSpPr>
            <p:spPr>
              <a:xfrm flipV="1">
                <a:off x="1180423" y="2112181"/>
                <a:ext cx="1922" cy="133182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7420" name="Group 45">
              <a:extLst>
                <a:ext uri="{FF2B5EF4-FFF2-40B4-BE49-F238E27FC236}">
                  <a16:creationId xmlns:a16="http://schemas.microsoft.com/office/drawing/2014/main" id="{018F914D-B662-CC43-BA85-238EAA290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480" y="3420360"/>
              <a:ext cx="1142640" cy="1540800"/>
              <a:chOff x="609480" y="3420360"/>
              <a:chExt cx="1142640" cy="1540800"/>
            </a:xfrm>
          </p:grpSpPr>
          <p:grpSp>
            <p:nvGrpSpPr>
              <p:cNvPr id="17443" name="Group 46">
                <a:extLst>
                  <a:ext uri="{FF2B5EF4-FFF2-40B4-BE49-F238E27FC236}">
                    <a16:creationId xmlns:a16="http://schemas.microsoft.com/office/drawing/2014/main" id="{87755EFE-58F0-CA4D-BFF5-A178ED3ADF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3420360"/>
                <a:ext cx="1142640" cy="283320"/>
                <a:chOff x="609480" y="3420360"/>
                <a:chExt cx="1142640" cy="283320"/>
              </a:xfrm>
            </p:grpSpPr>
            <p:sp>
              <p:nvSpPr>
                <p:cNvPr id="82" name="CustomShape 47">
                  <a:extLst>
                    <a:ext uri="{FF2B5EF4-FFF2-40B4-BE49-F238E27FC236}">
                      <a16:creationId xmlns:a16="http://schemas.microsoft.com/office/drawing/2014/main" id="{F24BA837-B428-0B48-A996-B2128CD42F06}"/>
                    </a:ext>
                  </a:extLst>
                </p:cNvPr>
                <p:cNvSpPr/>
                <p:nvPr/>
              </p:nvSpPr>
              <p:spPr>
                <a:xfrm>
                  <a:off x="609480" y="3429402"/>
                  <a:ext cx="1141886" cy="264539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83" name="CustomShape 48">
                  <a:extLst>
                    <a:ext uri="{FF2B5EF4-FFF2-40B4-BE49-F238E27FC236}">
                      <a16:creationId xmlns:a16="http://schemas.microsoft.com/office/drawing/2014/main" id="{D73E485B-A3E0-A147-A193-0FB5363E7E35}"/>
                    </a:ext>
                  </a:extLst>
                </p:cNvPr>
                <p:cNvSpPr/>
                <p:nvPr/>
              </p:nvSpPr>
              <p:spPr>
                <a:xfrm>
                  <a:off x="911292" y="3420281"/>
                  <a:ext cx="538263" cy="282782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stack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sp>
            <p:nvSpPr>
              <p:cNvPr id="70" name="CustomShape 49">
                <a:extLst>
                  <a:ext uri="{FF2B5EF4-FFF2-40B4-BE49-F238E27FC236}">
                    <a16:creationId xmlns:a16="http://schemas.microsoft.com/office/drawing/2014/main" id="{60074326-1F09-4E45-8A5F-597BC6C51AE2}"/>
                  </a:ext>
                </a:extLst>
              </p:cNvPr>
              <p:cNvSpPr/>
              <p:nvPr/>
            </p:nvSpPr>
            <p:spPr>
              <a:xfrm>
                <a:off x="609480" y="3695765"/>
                <a:ext cx="1141886" cy="456102"/>
              </a:xfrm>
              <a:prstGeom prst="rect">
                <a:avLst/>
              </a:prstGeom>
              <a:solidFill>
                <a:srgbClr val="7A81FF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17445" name="Group 50">
                <a:extLst>
                  <a:ext uri="{FF2B5EF4-FFF2-40B4-BE49-F238E27FC236}">
                    <a16:creationId xmlns:a16="http://schemas.microsoft.com/office/drawing/2014/main" id="{DA9C0B77-66D2-9942-A53D-A0F4723386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4142880"/>
                <a:ext cx="1142640" cy="283320"/>
                <a:chOff x="609480" y="4142880"/>
                <a:chExt cx="1142640" cy="283320"/>
              </a:xfrm>
            </p:grpSpPr>
            <p:sp>
              <p:nvSpPr>
                <p:cNvPr id="80" name="CustomShape 51">
                  <a:extLst>
                    <a:ext uri="{FF2B5EF4-FFF2-40B4-BE49-F238E27FC236}">
                      <a16:creationId xmlns:a16="http://schemas.microsoft.com/office/drawing/2014/main" id="{F8EC5B67-6C9C-144F-93E8-80CCEED71BCC}"/>
                    </a:ext>
                  </a:extLst>
                </p:cNvPr>
                <p:cNvSpPr/>
                <p:nvPr/>
              </p:nvSpPr>
              <p:spPr>
                <a:xfrm>
                  <a:off x="609480" y="4151867"/>
                  <a:ext cx="1141886" cy="266363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81" name="CustomShape 52">
                  <a:extLst>
                    <a:ext uri="{FF2B5EF4-FFF2-40B4-BE49-F238E27FC236}">
                      <a16:creationId xmlns:a16="http://schemas.microsoft.com/office/drawing/2014/main" id="{4D59610E-F204-254C-9726-A5410A60198D}"/>
                    </a:ext>
                  </a:extLst>
                </p:cNvPr>
                <p:cNvSpPr/>
                <p:nvPr/>
              </p:nvSpPr>
              <p:spPr>
                <a:xfrm>
                  <a:off x="918982" y="4142746"/>
                  <a:ext cx="522884" cy="284607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heap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grpSp>
            <p:nvGrpSpPr>
              <p:cNvPr id="17446" name="Group 53">
                <a:extLst>
                  <a:ext uri="{FF2B5EF4-FFF2-40B4-BE49-F238E27FC236}">
                    <a16:creationId xmlns:a16="http://schemas.microsoft.com/office/drawing/2014/main" id="{D58551E1-DE70-6F43-9F95-B3703C6582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4410360"/>
                <a:ext cx="1142640" cy="283320"/>
                <a:chOff x="609480" y="4410360"/>
                <a:chExt cx="1142640" cy="283320"/>
              </a:xfrm>
            </p:grpSpPr>
            <p:sp>
              <p:nvSpPr>
                <p:cNvPr id="78" name="CustomShape 54">
                  <a:extLst>
                    <a:ext uri="{FF2B5EF4-FFF2-40B4-BE49-F238E27FC236}">
                      <a16:creationId xmlns:a16="http://schemas.microsoft.com/office/drawing/2014/main" id="{42E119C1-9F73-C346-99B4-2A756835AB50}"/>
                    </a:ext>
                  </a:extLst>
                </p:cNvPr>
                <p:cNvSpPr/>
                <p:nvPr/>
              </p:nvSpPr>
              <p:spPr>
                <a:xfrm>
                  <a:off x="609480" y="4418230"/>
                  <a:ext cx="1141886" cy="268188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9" name="CustomShape 55">
                  <a:extLst>
                    <a:ext uri="{FF2B5EF4-FFF2-40B4-BE49-F238E27FC236}">
                      <a16:creationId xmlns:a16="http://schemas.microsoft.com/office/drawing/2014/main" id="{88B67BAB-EB40-BE4D-8E77-3B66E8DC5510}"/>
                    </a:ext>
                  </a:extLst>
                </p:cNvPr>
                <p:cNvSpPr/>
                <p:nvPr/>
              </p:nvSpPr>
              <p:spPr>
                <a:xfrm>
                  <a:off x="940127" y="4410932"/>
                  <a:ext cx="480592" cy="282783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data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grpSp>
            <p:nvGrpSpPr>
              <p:cNvPr id="17447" name="Group 56">
                <a:extLst>
                  <a:ext uri="{FF2B5EF4-FFF2-40B4-BE49-F238E27FC236}">
                    <a16:creationId xmlns:a16="http://schemas.microsoft.com/office/drawing/2014/main" id="{9131AF22-3CB3-D945-99D5-A034629CDD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4677840"/>
                <a:ext cx="1142640" cy="283320"/>
                <a:chOff x="609480" y="4677840"/>
                <a:chExt cx="1142640" cy="283320"/>
              </a:xfrm>
            </p:grpSpPr>
            <p:sp>
              <p:nvSpPr>
                <p:cNvPr id="76" name="CustomShape 57">
                  <a:extLst>
                    <a:ext uri="{FF2B5EF4-FFF2-40B4-BE49-F238E27FC236}">
                      <a16:creationId xmlns:a16="http://schemas.microsoft.com/office/drawing/2014/main" id="{ED020B37-E5F4-C147-A0A5-0090F0ADDF36}"/>
                    </a:ext>
                  </a:extLst>
                </p:cNvPr>
                <p:cNvSpPr/>
                <p:nvPr/>
              </p:nvSpPr>
              <p:spPr>
                <a:xfrm>
                  <a:off x="609480" y="4688243"/>
                  <a:ext cx="1141886" cy="264539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7" name="CustomShape 58">
                  <a:extLst>
                    <a:ext uri="{FF2B5EF4-FFF2-40B4-BE49-F238E27FC236}">
                      <a16:creationId xmlns:a16="http://schemas.microsoft.com/office/drawing/2014/main" id="{D45AC2BD-0FF2-B54B-A13E-391065858486}"/>
                    </a:ext>
                  </a:extLst>
                </p:cNvPr>
                <p:cNvSpPr/>
                <p:nvPr/>
              </p:nvSpPr>
              <p:spPr>
                <a:xfrm>
                  <a:off x="965118" y="4679121"/>
                  <a:ext cx="430610" cy="282782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text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sp>
            <p:nvSpPr>
              <p:cNvPr id="74" name="Line 59">
                <a:extLst>
                  <a:ext uri="{FF2B5EF4-FFF2-40B4-BE49-F238E27FC236}">
                    <a16:creationId xmlns:a16="http://schemas.microsoft.com/office/drawing/2014/main" id="{7DF5A64D-E5A7-204F-B2D7-F3352CB5A5D4}"/>
                  </a:ext>
                </a:extLst>
              </p:cNvPr>
              <p:cNvSpPr/>
              <p:nvPr/>
            </p:nvSpPr>
            <p:spPr>
              <a:xfrm>
                <a:off x="1180423" y="3695765"/>
                <a:ext cx="1922" cy="135006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" name="Line 60">
                <a:extLst>
                  <a:ext uri="{FF2B5EF4-FFF2-40B4-BE49-F238E27FC236}">
                    <a16:creationId xmlns:a16="http://schemas.microsoft.com/office/drawing/2014/main" id="{5B14F5C6-7723-0543-A9A6-203DFC3C19C5}"/>
                  </a:ext>
                </a:extLst>
              </p:cNvPr>
              <p:cNvSpPr/>
              <p:nvPr/>
            </p:nvSpPr>
            <p:spPr>
              <a:xfrm flipV="1">
                <a:off x="1180423" y="4018686"/>
                <a:ext cx="1922" cy="133181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7421" name="Group 61">
              <a:extLst>
                <a:ext uri="{FF2B5EF4-FFF2-40B4-BE49-F238E27FC236}">
                  <a16:creationId xmlns:a16="http://schemas.microsoft.com/office/drawing/2014/main" id="{92FD1523-F5B1-3049-9622-20BD9B258A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480" y="5249160"/>
              <a:ext cx="1142640" cy="1540800"/>
              <a:chOff x="609480" y="5249160"/>
              <a:chExt cx="1142640" cy="1540800"/>
            </a:xfrm>
          </p:grpSpPr>
          <p:grpSp>
            <p:nvGrpSpPr>
              <p:cNvPr id="17428" name="Group 62">
                <a:extLst>
                  <a:ext uri="{FF2B5EF4-FFF2-40B4-BE49-F238E27FC236}">
                    <a16:creationId xmlns:a16="http://schemas.microsoft.com/office/drawing/2014/main" id="{DD4B113D-E45E-6642-AFA8-799405E10C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5249160"/>
                <a:ext cx="1142640" cy="283320"/>
                <a:chOff x="609480" y="5249160"/>
                <a:chExt cx="1142640" cy="283320"/>
              </a:xfrm>
            </p:grpSpPr>
            <p:sp>
              <p:nvSpPr>
                <p:cNvPr id="98" name="CustomShape 63">
                  <a:extLst>
                    <a:ext uri="{FF2B5EF4-FFF2-40B4-BE49-F238E27FC236}">
                      <a16:creationId xmlns:a16="http://schemas.microsoft.com/office/drawing/2014/main" id="{B96A1082-3D24-984C-8C0F-7F969F9DD603}"/>
                    </a:ext>
                  </a:extLst>
                </p:cNvPr>
                <p:cNvSpPr/>
                <p:nvPr/>
              </p:nvSpPr>
              <p:spPr>
                <a:xfrm>
                  <a:off x="609480" y="5257459"/>
                  <a:ext cx="1141886" cy="264539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99" name="CustomShape 64">
                  <a:extLst>
                    <a:ext uri="{FF2B5EF4-FFF2-40B4-BE49-F238E27FC236}">
                      <a16:creationId xmlns:a16="http://schemas.microsoft.com/office/drawing/2014/main" id="{47CB1EB2-9D9F-0144-825C-9F6A7E531F6F}"/>
                    </a:ext>
                  </a:extLst>
                </p:cNvPr>
                <p:cNvSpPr/>
                <p:nvPr/>
              </p:nvSpPr>
              <p:spPr>
                <a:xfrm>
                  <a:off x="911292" y="5248337"/>
                  <a:ext cx="538263" cy="282782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stack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sp>
            <p:nvSpPr>
              <p:cNvPr id="86" name="CustomShape 65">
                <a:extLst>
                  <a:ext uri="{FF2B5EF4-FFF2-40B4-BE49-F238E27FC236}">
                    <a16:creationId xmlns:a16="http://schemas.microsoft.com/office/drawing/2014/main" id="{FF8FA9B4-27F2-C948-8AEB-BCAF1D3F6FD3}"/>
                  </a:ext>
                </a:extLst>
              </p:cNvPr>
              <p:cNvSpPr/>
              <p:nvPr/>
            </p:nvSpPr>
            <p:spPr>
              <a:xfrm>
                <a:off x="609480" y="5523822"/>
                <a:ext cx="1141886" cy="456102"/>
              </a:xfrm>
              <a:prstGeom prst="rect">
                <a:avLst/>
              </a:prstGeom>
              <a:solidFill>
                <a:srgbClr val="7A81FF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17430" name="Group 66">
                <a:extLst>
                  <a:ext uri="{FF2B5EF4-FFF2-40B4-BE49-F238E27FC236}">
                    <a16:creationId xmlns:a16="http://schemas.microsoft.com/office/drawing/2014/main" id="{8D541697-0079-F648-80E3-9EFF59BD03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5971680"/>
                <a:ext cx="1142640" cy="283320"/>
                <a:chOff x="609480" y="5971680"/>
                <a:chExt cx="1142640" cy="283320"/>
              </a:xfrm>
            </p:grpSpPr>
            <p:sp>
              <p:nvSpPr>
                <p:cNvPr id="96" name="CustomShape 67">
                  <a:extLst>
                    <a:ext uri="{FF2B5EF4-FFF2-40B4-BE49-F238E27FC236}">
                      <a16:creationId xmlns:a16="http://schemas.microsoft.com/office/drawing/2014/main" id="{32A8D867-80D3-D84A-82E9-E1608FAEB7FE}"/>
                    </a:ext>
                  </a:extLst>
                </p:cNvPr>
                <p:cNvSpPr/>
                <p:nvPr/>
              </p:nvSpPr>
              <p:spPr>
                <a:xfrm>
                  <a:off x="609480" y="5979923"/>
                  <a:ext cx="1141886" cy="266363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97" name="CustomShape 68">
                  <a:extLst>
                    <a:ext uri="{FF2B5EF4-FFF2-40B4-BE49-F238E27FC236}">
                      <a16:creationId xmlns:a16="http://schemas.microsoft.com/office/drawing/2014/main" id="{E7D736F3-4C6D-0A48-8E01-AD892C55771B}"/>
                    </a:ext>
                  </a:extLst>
                </p:cNvPr>
                <p:cNvSpPr/>
                <p:nvPr/>
              </p:nvSpPr>
              <p:spPr>
                <a:xfrm>
                  <a:off x="918982" y="5970802"/>
                  <a:ext cx="522884" cy="284607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heap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grpSp>
            <p:nvGrpSpPr>
              <p:cNvPr id="17431" name="Group 69">
                <a:extLst>
                  <a:ext uri="{FF2B5EF4-FFF2-40B4-BE49-F238E27FC236}">
                    <a16:creationId xmlns:a16="http://schemas.microsoft.com/office/drawing/2014/main" id="{F51F7475-EBE3-8A4D-BD58-306A3A2EA6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6239160"/>
                <a:ext cx="1142640" cy="283320"/>
                <a:chOff x="609480" y="6239160"/>
                <a:chExt cx="1142640" cy="283320"/>
              </a:xfrm>
            </p:grpSpPr>
            <p:sp>
              <p:nvSpPr>
                <p:cNvPr id="94" name="CustomShape 70">
                  <a:extLst>
                    <a:ext uri="{FF2B5EF4-FFF2-40B4-BE49-F238E27FC236}">
                      <a16:creationId xmlns:a16="http://schemas.microsoft.com/office/drawing/2014/main" id="{37C92193-B979-B245-A1F5-4BDB24262388}"/>
                    </a:ext>
                  </a:extLst>
                </p:cNvPr>
                <p:cNvSpPr/>
                <p:nvPr/>
              </p:nvSpPr>
              <p:spPr>
                <a:xfrm>
                  <a:off x="609480" y="6246286"/>
                  <a:ext cx="1141886" cy="268188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95" name="CustomShape 71">
                  <a:extLst>
                    <a:ext uri="{FF2B5EF4-FFF2-40B4-BE49-F238E27FC236}">
                      <a16:creationId xmlns:a16="http://schemas.microsoft.com/office/drawing/2014/main" id="{0F978275-C2ED-3242-8ABB-A0542A013EFF}"/>
                    </a:ext>
                  </a:extLst>
                </p:cNvPr>
                <p:cNvSpPr/>
                <p:nvPr/>
              </p:nvSpPr>
              <p:spPr>
                <a:xfrm>
                  <a:off x="940127" y="6238989"/>
                  <a:ext cx="480592" cy="282783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data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grpSp>
            <p:nvGrpSpPr>
              <p:cNvPr id="17432" name="Group 72">
                <a:extLst>
                  <a:ext uri="{FF2B5EF4-FFF2-40B4-BE49-F238E27FC236}">
                    <a16:creationId xmlns:a16="http://schemas.microsoft.com/office/drawing/2014/main" id="{EB54243B-7245-7A46-8944-5F12274445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480" y="6506640"/>
                <a:ext cx="1142640" cy="283320"/>
                <a:chOff x="609480" y="6506640"/>
                <a:chExt cx="1142640" cy="283320"/>
              </a:xfrm>
            </p:grpSpPr>
            <p:sp>
              <p:nvSpPr>
                <p:cNvPr id="92" name="CustomShape 73">
                  <a:extLst>
                    <a:ext uri="{FF2B5EF4-FFF2-40B4-BE49-F238E27FC236}">
                      <a16:creationId xmlns:a16="http://schemas.microsoft.com/office/drawing/2014/main" id="{1B4E8CE3-06A8-424D-80A3-3CAB33B92857}"/>
                    </a:ext>
                  </a:extLst>
                </p:cNvPr>
                <p:cNvSpPr/>
                <p:nvPr/>
              </p:nvSpPr>
              <p:spPr>
                <a:xfrm>
                  <a:off x="609480" y="6516299"/>
                  <a:ext cx="1141886" cy="264539"/>
                </a:xfrm>
                <a:prstGeom prst="rect">
                  <a:avLst/>
                </a:prstGeom>
                <a:solidFill>
                  <a:srgbClr val="BFBFBF"/>
                </a:solidFill>
                <a:ln w="936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93" name="CustomShape 74">
                  <a:extLst>
                    <a:ext uri="{FF2B5EF4-FFF2-40B4-BE49-F238E27FC236}">
                      <a16:creationId xmlns:a16="http://schemas.microsoft.com/office/drawing/2014/main" id="{CCA59100-3C26-4D44-A731-19CF9C9F0172}"/>
                    </a:ext>
                  </a:extLst>
                </p:cNvPr>
                <p:cNvSpPr/>
                <p:nvPr/>
              </p:nvSpPr>
              <p:spPr>
                <a:xfrm>
                  <a:off x="965118" y="6507178"/>
                  <a:ext cx="430610" cy="282782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50760" tIns="50760" rIns="50760" bIns="50760" anchor="ctr"/>
                <a:lstStyle/>
                <a:p>
                  <a:pPr marL="40680" algn="ctr">
                    <a:defRPr/>
                  </a:pPr>
                  <a:r>
                    <a:rPr lang="en-US" sz="1200" spc="-1">
                      <a:solidFill>
                        <a:srgbClr val="000000"/>
                      </a:solidFill>
                      <a:latin typeface="Arial"/>
                      <a:ea typeface="Arial"/>
                    </a:rPr>
                    <a:t>text</a:t>
                  </a:r>
                  <a:endParaRPr lang="en-US" sz="1200" spc="-1">
                    <a:latin typeface="Arial"/>
                  </a:endParaRPr>
                </a:p>
              </p:txBody>
            </p:sp>
          </p:grpSp>
          <p:sp>
            <p:nvSpPr>
              <p:cNvPr id="90" name="Line 75">
                <a:extLst>
                  <a:ext uri="{FF2B5EF4-FFF2-40B4-BE49-F238E27FC236}">
                    <a16:creationId xmlns:a16="http://schemas.microsoft.com/office/drawing/2014/main" id="{1990274A-0FB2-7D48-B2A3-3A5282092D32}"/>
                  </a:ext>
                </a:extLst>
              </p:cNvPr>
              <p:cNvSpPr/>
              <p:nvPr/>
            </p:nvSpPr>
            <p:spPr>
              <a:xfrm>
                <a:off x="1180423" y="5523822"/>
                <a:ext cx="1922" cy="135006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1" name="Line 76">
                <a:extLst>
                  <a:ext uri="{FF2B5EF4-FFF2-40B4-BE49-F238E27FC236}">
                    <a16:creationId xmlns:a16="http://schemas.microsoft.com/office/drawing/2014/main" id="{AB6EA2A2-4B12-2A46-BC3B-5B54F248D161}"/>
                  </a:ext>
                </a:extLst>
              </p:cNvPr>
              <p:cNvSpPr/>
              <p:nvPr/>
            </p:nvSpPr>
            <p:spPr>
              <a:xfrm flipV="1">
                <a:off x="1180423" y="5846742"/>
                <a:ext cx="1922" cy="133181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00" name="Line 77">
              <a:extLst>
                <a:ext uri="{FF2B5EF4-FFF2-40B4-BE49-F238E27FC236}">
                  <a16:creationId xmlns:a16="http://schemas.microsoft.com/office/drawing/2014/main" id="{E9A7DD65-6CCB-1243-8B17-B347D70F9E05}"/>
                </a:ext>
              </a:extLst>
            </p:cNvPr>
            <p:cNvSpPr/>
            <p:nvPr/>
          </p:nvSpPr>
          <p:spPr>
            <a:xfrm>
              <a:off x="1753289" y="1524721"/>
              <a:ext cx="913124" cy="45610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Line 78">
              <a:extLst>
                <a:ext uri="{FF2B5EF4-FFF2-40B4-BE49-F238E27FC236}">
                  <a16:creationId xmlns:a16="http://schemas.microsoft.com/office/drawing/2014/main" id="{4379C9E5-B2EE-5746-9596-E878F7447BB6}"/>
                </a:ext>
              </a:extLst>
            </p:cNvPr>
            <p:cNvSpPr/>
            <p:nvPr/>
          </p:nvSpPr>
          <p:spPr>
            <a:xfrm flipV="1">
              <a:off x="1753289" y="2666800"/>
              <a:ext cx="913124" cy="38130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79">
              <a:extLst>
                <a:ext uri="{FF2B5EF4-FFF2-40B4-BE49-F238E27FC236}">
                  <a16:creationId xmlns:a16="http://schemas.microsoft.com/office/drawing/2014/main" id="{DABAD8F8-4447-E04D-B201-D1C086C70254}"/>
                </a:ext>
              </a:extLst>
            </p:cNvPr>
            <p:cNvSpPr/>
            <p:nvPr/>
          </p:nvSpPr>
          <p:spPr>
            <a:xfrm flipH="1">
              <a:off x="1753289" y="3199527"/>
              <a:ext cx="913124" cy="229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80">
              <a:extLst>
                <a:ext uri="{FF2B5EF4-FFF2-40B4-BE49-F238E27FC236}">
                  <a16:creationId xmlns:a16="http://schemas.microsoft.com/office/drawing/2014/main" id="{75C9215D-A626-EA4B-A28E-27B9D66E8DE8}"/>
                </a:ext>
              </a:extLst>
            </p:cNvPr>
            <p:cNvSpPr/>
            <p:nvPr/>
          </p:nvSpPr>
          <p:spPr>
            <a:xfrm flipV="1">
              <a:off x="1753289" y="4266806"/>
              <a:ext cx="913124" cy="68597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Line 81">
              <a:extLst>
                <a:ext uri="{FF2B5EF4-FFF2-40B4-BE49-F238E27FC236}">
                  <a16:creationId xmlns:a16="http://schemas.microsoft.com/office/drawing/2014/main" id="{8EF0275D-2759-6842-8834-393AF4B5A9D9}"/>
                </a:ext>
              </a:extLst>
            </p:cNvPr>
            <p:cNvSpPr/>
            <p:nvPr/>
          </p:nvSpPr>
          <p:spPr>
            <a:xfrm flipH="1">
              <a:off x="1753289" y="4724731"/>
              <a:ext cx="913124" cy="53272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Line 82">
              <a:extLst>
                <a:ext uri="{FF2B5EF4-FFF2-40B4-BE49-F238E27FC236}">
                  <a16:creationId xmlns:a16="http://schemas.microsoft.com/office/drawing/2014/main" id="{E3687A4B-1C3B-A643-877D-250EFE4AA4A0}"/>
                </a:ext>
              </a:extLst>
            </p:cNvPr>
            <p:cNvSpPr/>
            <p:nvPr/>
          </p:nvSpPr>
          <p:spPr>
            <a:xfrm flipH="1">
              <a:off x="1753289" y="5790185"/>
              <a:ext cx="913124" cy="99065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6537DA06-D788-8644-B194-F3F303097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182563"/>
            <a:ext cx="625157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571C1108-7D5B-6249-9C59-D6729D6AD6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/>
              <a:t>As a process executes, it changes </a:t>
            </a:r>
            <a:r>
              <a:rPr lang="en-US" altLang="en-US" b="1">
                <a:solidFill>
                  <a:srgbClr val="3366FF"/>
                </a:solidFill>
              </a:rPr>
              <a:t>state</a:t>
            </a:r>
          </a:p>
          <a:p>
            <a:pPr lvl="1"/>
            <a:r>
              <a:rPr lang="en-US" altLang="en-US" b="1"/>
              <a:t>New</a:t>
            </a:r>
            <a:r>
              <a:rPr lang="en-US" altLang="en-US"/>
              <a:t>:  The process is being created</a:t>
            </a:r>
          </a:p>
          <a:p>
            <a:pPr lvl="1"/>
            <a:r>
              <a:rPr lang="en-US" altLang="en-US" b="1"/>
              <a:t>Running</a:t>
            </a:r>
            <a:r>
              <a:rPr lang="en-US" altLang="en-US"/>
              <a:t>:  Instructions are being executed</a:t>
            </a:r>
          </a:p>
          <a:p>
            <a:pPr lvl="1"/>
            <a:r>
              <a:rPr lang="en-US" altLang="en-US" b="1"/>
              <a:t>Waiting</a:t>
            </a:r>
            <a:r>
              <a:rPr lang="en-US" altLang="en-US"/>
              <a:t>:  The process is waiting for some event to occur</a:t>
            </a:r>
          </a:p>
          <a:p>
            <a:pPr lvl="1"/>
            <a:r>
              <a:rPr lang="en-US" altLang="en-US" b="1"/>
              <a:t>Ready</a:t>
            </a:r>
            <a:r>
              <a:rPr lang="en-US" altLang="en-US"/>
              <a:t>:  The process is waiting to be assigned to a processor</a:t>
            </a:r>
          </a:p>
          <a:p>
            <a:pPr lvl="1"/>
            <a:r>
              <a:rPr lang="en-US" altLang="en-US" b="1"/>
              <a:t>Terminated</a:t>
            </a:r>
            <a:r>
              <a:rPr lang="en-US" altLang="en-US"/>
              <a:t>:  The process has finished execution</a:t>
            </a:r>
          </a:p>
        </p:txBody>
      </p:sp>
      <p:pic>
        <p:nvPicPr>
          <p:cNvPr id="18435" name="Picture 1">
            <a:extLst>
              <a:ext uri="{FF2B5EF4-FFF2-40B4-BE49-F238E27FC236}">
                <a16:creationId xmlns:a16="http://schemas.microsoft.com/office/drawing/2014/main" id="{958C6A7E-CD3D-B448-A342-253BE1A2A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3898900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8B3EA8D6-B0E5-5D47-9DE1-D16D1C189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296" y="231118"/>
            <a:ext cx="75199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FD220423-51F9-1740-950C-8095732BE6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041400"/>
            <a:ext cx="4579938" cy="4772025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/>
              <a:t>Information associated with each process 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(also called </a:t>
            </a:r>
            <a:r>
              <a:rPr lang="en-US" altLang="en-US" b="1">
                <a:solidFill>
                  <a:srgbClr val="3366FF"/>
                </a:solidFill>
              </a:rPr>
              <a:t>task control block</a:t>
            </a:r>
            <a:r>
              <a:rPr lang="en-US" altLang="en-US"/>
              <a:t>)</a:t>
            </a:r>
          </a:p>
          <a:p>
            <a:r>
              <a:rPr lang="en-US" altLang="en-US"/>
              <a:t>Process state – running, waiting, etc</a:t>
            </a:r>
          </a:p>
          <a:p>
            <a:r>
              <a:rPr lang="en-US" altLang="en-US"/>
              <a:t>Program counter – location of instruction to next execute</a:t>
            </a:r>
          </a:p>
          <a:p>
            <a:r>
              <a:rPr lang="en-US" altLang="en-US"/>
              <a:t>CPU registers – contents of all process-centric registers</a:t>
            </a:r>
          </a:p>
          <a:p>
            <a:r>
              <a:rPr lang="en-US" altLang="en-US"/>
              <a:t>CPU scheduling information- priorities, scheduling queue pointers</a:t>
            </a:r>
          </a:p>
          <a:p>
            <a:r>
              <a:rPr lang="en-US" altLang="en-US"/>
              <a:t>Memory-management information – memory allocated to the process</a:t>
            </a:r>
          </a:p>
          <a:p>
            <a:r>
              <a:rPr lang="en-US" altLang="en-US"/>
              <a:t>Accounting information – CPU used, clock time elapsed since start, time limits</a:t>
            </a:r>
          </a:p>
          <a:p>
            <a:r>
              <a:rPr lang="en-US" altLang="en-US"/>
              <a:t>I/O status information – I/O devices allocated to process, list of open files</a:t>
            </a:r>
          </a:p>
          <a:p>
            <a:endParaRPr lang="en-US" altLang="en-US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29CD5CA5-0239-3C48-A11F-F7EFF6AF7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88" y="1954213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2">
            <a:extLst>
              <a:ext uri="{FF2B5EF4-FFF2-40B4-BE49-F238E27FC236}">
                <a16:creationId xmlns:a16="http://schemas.microsoft.com/office/drawing/2014/main" id="{19A6D839-8E53-B640-A98F-1A82AA2C38A8}"/>
              </a:ext>
            </a:extLst>
          </p:cNvPr>
          <p:cNvSpPr txBox="1"/>
          <p:nvPr/>
        </p:nvSpPr>
        <p:spPr>
          <a:xfrm>
            <a:off x="457200" y="1600200"/>
            <a:ext cx="1411288" cy="51181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 marL="604080" indent="-240480">
              <a:spcBef>
                <a:spcPts val="400"/>
              </a:spcBef>
              <a:buClr>
                <a:srgbClr val="011993"/>
              </a:buClr>
              <a:buSzPct val="75000"/>
              <a:buFont typeface="Wingdings" charset="2"/>
              <a:buChar char=""/>
              <a:defRPr/>
            </a:pPr>
            <a:endParaRPr lang="en-US" sz="219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146" name="Picture 3">
            <a:extLst>
              <a:ext uri="{FF2B5EF4-FFF2-40B4-BE49-F238E27FC236}">
                <a16:creationId xmlns:a16="http://schemas.microsoft.com/office/drawing/2014/main" id="{80E4DEC7-DFC8-B64F-A213-72D9F3CBA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13" y="1927225"/>
            <a:ext cx="21463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7" name="Picture 4">
            <a:extLst>
              <a:ext uri="{FF2B5EF4-FFF2-40B4-BE49-F238E27FC236}">
                <a16:creationId xmlns:a16="http://schemas.microsoft.com/office/drawing/2014/main" id="{55D5FE47-45A9-E14B-B6C1-54D0AACF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927225"/>
            <a:ext cx="2055812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8" name="Picture 5">
            <a:extLst>
              <a:ext uri="{FF2B5EF4-FFF2-40B4-BE49-F238E27FC236}">
                <a16:creationId xmlns:a16="http://schemas.microsoft.com/office/drawing/2014/main" id="{8CA9B393-97D6-D34F-A20E-7D91A7026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936750"/>
            <a:ext cx="19431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Title 7">
            <a:extLst>
              <a:ext uri="{FF2B5EF4-FFF2-40B4-BE49-F238E27FC236}">
                <a16:creationId xmlns:a16="http://schemas.microsoft.com/office/drawing/2014/main" id="{E3E90A5F-049C-1741-B69D-A044226F2A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Recommendation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6AC607B-77C1-4A4B-ADF5-AF1DD3119B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7988" y="257175"/>
            <a:ext cx="8229600" cy="576262"/>
          </a:xfrm>
        </p:spPr>
        <p:txBody>
          <a:bodyPr/>
          <a:lstStyle/>
          <a:p>
            <a:r>
              <a:rPr lang="en-US" altLang="en-US" dirty="0"/>
              <a:t>Process Representation in Linux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F99F085C-DA95-E54B-B69E-A123C1A04A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task_struct(</a:t>
            </a:r>
            <a:r>
              <a:rPr lang="en-US" altLang="en-US">
                <a:hlinkClick r:id="rId2"/>
              </a:rPr>
              <a:t>https://elixir.bootlin.com/linux/v5.3.1/source/include/linux/sched.h#L637</a:t>
            </a:r>
            <a:r>
              <a:rPr lang="en-US" altLang="en-US"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22531" name="Picture 1">
            <a:extLst>
              <a:ext uri="{FF2B5EF4-FFF2-40B4-BE49-F238E27FC236}">
                <a16:creationId xmlns:a16="http://schemas.microsoft.com/office/drawing/2014/main" id="{D1F4F6C2-92EA-7D42-8B26-80A2926F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2211388"/>
            <a:ext cx="712470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20F8CCBA-EC73-0444-B0AE-BA891255E9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5159" y="175994"/>
            <a:ext cx="8229600" cy="576262"/>
          </a:xfrm>
        </p:spPr>
        <p:txBody>
          <a:bodyPr/>
          <a:lstStyle/>
          <a:p>
            <a:r>
              <a:rPr lang="en-US" altLang="en-US" dirty="0"/>
              <a:t>Process Representation in Linux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CB280F5E-722D-814E-810B-887C15EAC1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dirty="0"/>
              <a:t>Represented by the C structure </a:t>
            </a:r>
            <a:r>
              <a:rPr lang="en-US" altLang="en-US" dirty="0" err="1">
                <a:solidFill>
                  <a:srgbClr val="FF0000"/>
                </a:solidFill>
                <a:latin typeface="Courier New" panose="02070309020205020404" pitchFamily="49" charset="0"/>
              </a:rPr>
              <a:t>task_struct</a:t>
            </a:r>
            <a:r>
              <a:rPr lang="en-US" altLang="en-US" dirty="0">
                <a:latin typeface="Courier New" panose="02070309020205020404" pitchFamily="49" charset="0"/>
              </a:rPr>
              <a:t>(</a:t>
            </a:r>
            <a:r>
              <a:rPr lang="en-US" altLang="en-US" dirty="0">
                <a:hlinkClick r:id="rId2"/>
              </a:rPr>
              <a:t>https://elixir.bootlin.com/linux/v5.3.1/source/include/linux/sched.h#L637</a:t>
            </a:r>
            <a:r>
              <a:rPr lang="en-US" altLang="en-US" dirty="0">
                <a:latin typeface="Courier New" panose="02070309020205020404" pitchFamily="49" charset="0"/>
              </a:rPr>
              <a:t>)</a:t>
            </a:r>
          </a:p>
          <a:p>
            <a:pPr>
              <a:buFont typeface="Monotype Sorts" pitchFamily="2" charset="2"/>
              <a:buNone/>
            </a:pPr>
            <a:br>
              <a:rPr lang="en-US" altLang="en-US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pid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t_pid</a:t>
            </a:r>
            <a:r>
              <a:rPr lang="en-US" altLang="en-US" sz="1600" dirty="0">
                <a:latin typeface="Courier New" panose="02070309020205020404" pitchFamily="49" charset="0"/>
              </a:rPr>
              <a:t>; 			/* process identifier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unsigned int </a:t>
            </a:r>
            <a:r>
              <a:rPr lang="en-US" altLang="en-US" sz="1600" dirty="0" err="1">
                <a:latin typeface="Courier New" panose="02070309020205020404" pitchFamily="49" charset="0"/>
              </a:rPr>
              <a:t>time_slice</a:t>
            </a:r>
            <a:r>
              <a:rPr lang="en-US" altLang="en-US" sz="1600" dirty="0">
                <a:latin typeface="Courier New" panose="02070309020205020404" pitchFamily="49" charset="0"/>
              </a:rPr>
              <a:t> 	/* scheduling information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struct </a:t>
            </a:r>
            <a:r>
              <a:rPr lang="en-US" altLang="en-US" sz="1600" dirty="0" err="1">
                <a:latin typeface="Courier New" panose="02070309020205020404" pitchFamily="49" charset="0"/>
              </a:rPr>
              <a:t>task_struct</a:t>
            </a:r>
            <a:r>
              <a:rPr lang="en-US" altLang="en-US" sz="1600" dirty="0">
                <a:latin typeface="Courier New" panose="02070309020205020404" pitchFamily="49" charset="0"/>
              </a:rPr>
              <a:t>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parent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>
                <a:latin typeface="Courier New" panose="02070309020205020404" pitchFamily="49" charset="0"/>
              </a:rPr>
              <a:t>struct </a:t>
            </a:r>
            <a:r>
              <a:rPr lang="en-US" altLang="ja-JP" sz="1600" dirty="0" err="1">
                <a:latin typeface="Courier New" panose="02070309020205020404" pitchFamily="49" charset="0"/>
              </a:rPr>
              <a:t>list_head</a:t>
            </a:r>
            <a:r>
              <a:rPr lang="en-US" altLang="ja-JP" sz="1600" dirty="0">
                <a:latin typeface="Courier New" panose="02070309020205020404" pitchFamily="49" charset="0"/>
              </a:rPr>
              <a:t>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children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>
                <a:latin typeface="Courier New" panose="02070309020205020404" pitchFamily="49" charset="0"/>
              </a:rPr>
              <a:t>struct </a:t>
            </a:r>
            <a:r>
              <a:rPr lang="en-US" altLang="ja-JP" sz="1600" dirty="0" err="1">
                <a:latin typeface="Courier New" panose="02070309020205020404" pitchFamily="49" charset="0"/>
              </a:rPr>
              <a:t>files_struct</a:t>
            </a:r>
            <a:r>
              <a:rPr lang="en-US" altLang="ja-JP" sz="1600" dirty="0">
                <a:latin typeface="Courier New" panose="02070309020205020404" pitchFamily="49" charset="0"/>
              </a:rPr>
              <a:t> *files;/* list of open files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>
                <a:latin typeface="Courier New" panose="02070309020205020404" pitchFamily="49" charset="0"/>
              </a:rPr>
              <a:t>struct </a:t>
            </a:r>
            <a:r>
              <a:rPr lang="en-US" altLang="ja-JP" sz="1600" dirty="0" err="1">
                <a:latin typeface="Courier New" panose="02070309020205020404" pitchFamily="49" charset="0"/>
              </a:rPr>
              <a:t>mm_struct</a:t>
            </a:r>
            <a:r>
              <a:rPr lang="en-US" altLang="ja-JP" sz="1600" dirty="0">
                <a:latin typeface="Courier New" panose="02070309020205020404" pitchFamily="49" charset="0"/>
              </a:rPr>
              <a:t> *mm; 	/* address space of this process */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  <p:pic>
        <p:nvPicPr>
          <p:cNvPr id="23555" name="Picture 1">
            <a:extLst>
              <a:ext uri="{FF2B5EF4-FFF2-40B4-BE49-F238E27FC236}">
                <a16:creationId xmlns:a16="http://schemas.microsoft.com/office/drawing/2014/main" id="{ED47A48D-7BEB-334D-8935-9CF7BA2A1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4419600"/>
            <a:ext cx="4578350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6537DA06-D788-8644-B194-F3F303097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182563"/>
            <a:ext cx="625157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571C1108-7D5B-6249-9C59-D6729D6AD6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3366FF"/>
                </a:solidFill>
              </a:rPr>
              <a:t>state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New</a:t>
            </a:r>
            <a:r>
              <a:rPr lang="en-US" altLang="en-US" dirty="0">
                <a:solidFill>
                  <a:srgbClr val="FF0000"/>
                </a:solidFill>
              </a:rPr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  <p:pic>
        <p:nvPicPr>
          <p:cNvPr id="18435" name="Picture 1">
            <a:extLst>
              <a:ext uri="{FF2B5EF4-FFF2-40B4-BE49-F238E27FC236}">
                <a16:creationId xmlns:a16="http://schemas.microsoft.com/office/drawing/2014/main" id="{958C6A7E-CD3D-B448-A342-253BE1A2A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3898900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909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A618-6604-804B-9940-1E94CC41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6FA4-8647-F646-A1F0-242181F35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3650"/>
            <a:ext cx="8066690" cy="4530725"/>
          </a:xfrm>
        </p:spPr>
        <p:txBody>
          <a:bodyPr/>
          <a:lstStyle/>
          <a:p>
            <a:r>
              <a:rPr lang="en-US" dirty="0"/>
              <a:t>A process may create new processes, in which case it becomes a parent</a:t>
            </a:r>
          </a:p>
          <a:p>
            <a:r>
              <a:rPr lang="en-US" dirty="0"/>
              <a:t>We obtain a tree of processes</a:t>
            </a:r>
          </a:p>
          <a:p>
            <a:r>
              <a:rPr lang="en-US" dirty="0"/>
              <a:t>Each process has a </a:t>
            </a:r>
            <a:r>
              <a:rPr lang="en-US" dirty="0" err="1"/>
              <a:t>pid</a:t>
            </a:r>
            <a:endParaRPr lang="en-US" dirty="0"/>
          </a:p>
          <a:p>
            <a:pPr lvl="1"/>
            <a:r>
              <a:rPr lang="en-US" dirty="0" err="1"/>
              <a:t>ppid</a:t>
            </a:r>
            <a:r>
              <a:rPr lang="en-US" dirty="0"/>
              <a:t> refers to the parent’s </a:t>
            </a:r>
            <a:r>
              <a:rPr lang="en-US" dirty="0" err="1"/>
              <a:t>pid</a:t>
            </a:r>
            <a:endParaRPr lang="en-US" dirty="0"/>
          </a:p>
          <a:p>
            <a:r>
              <a:rPr lang="en-US" dirty="0"/>
              <a:t>Example tree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CC3EC8E6-D8E7-AF42-B603-C519ED1C9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2" y="3148012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66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A618-6604-804B-9940-1E94CC41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6FA4-8647-F646-A1F0-242181F35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3650"/>
            <a:ext cx="8066690" cy="4530725"/>
          </a:xfrm>
        </p:spPr>
        <p:txBody>
          <a:bodyPr/>
          <a:lstStyle/>
          <a:p>
            <a:r>
              <a:rPr lang="en-US" dirty="0"/>
              <a:t>The child may inherit/share some of the resources of its parent, or may have entirely new ones</a:t>
            </a:r>
          </a:p>
          <a:p>
            <a:pPr lvl="1"/>
            <a:r>
              <a:rPr lang="en-US" dirty="0"/>
              <a:t>Many variants are possible and we’ll look at what Linux does</a:t>
            </a:r>
          </a:p>
          <a:p>
            <a:r>
              <a:rPr lang="en-US" dirty="0"/>
              <a:t>A parent can also pass input to a child</a:t>
            </a:r>
          </a:p>
          <a:p>
            <a:r>
              <a:rPr lang="en-US" dirty="0"/>
              <a:t>Upon creation of a child, the parent can either</a:t>
            </a:r>
          </a:p>
          <a:p>
            <a:pPr lvl="1"/>
            <a:r>
              <a:rPr lang="en-US" dirty="0"/>
              <a:t>continue execution, or </a:t>
            </a:r>
          </a:p>
          <a:p>
            <a:pPr lvl="1"/>
            <a:r>
              <a:rPr lang="en-US" dirty="0"/>
              <a:t>wait for the child’s completion</a:t>
            </a:r>
          </a:p>
          <a:p>
            <a:r>
              <a:rPr lang="en-US" dirty="0"/>
              <a:t>The child could be either</a:t>
            </a:r>
          </a:p>
          <a:p>
            <a:pPr lvl="1"/>
            <a:r>
              <a:rPr lang="en-US" dirty="0"/>
              <a:t>a clone of the parent (i.e., have a copy of the address space), or </a:t>
            </a:r>
          </a:p>
          <a:p>
            <a:pPr lvl="1"/>
            <a:r>
              <a:rPr lang="en-US" dirty="0"/>
              <a:t>be an entirely new program</a:t>
            </a:r>
          </a:p>
          <a:p>
            <a:r>
              <a:rPr lang="en-US" dirty="0"/>
              <a:t>Let’s look at process creation in UNIX / Linux</a:t>
            </a:r>
          </a:p>
          <a:p>
            <a:r>
              <a:rPr lang="en-US" dirty="0"/>
              <a:t>You can read the corresponding man pages</a:t>
            </a:r>
          </a:p>
          <a:p>
            <a:pPr lvl="1"/>
            <a:r>
              <a:rPr lang="en-US" dirty="0"/>
              <a:t>“man 2 command” or “man 3 command”</a:t>
            </a:r>
          </a:p>
        </p:txBody>
      </p:sp>
    </p:spTree>
    <p:extLst>
      <p:ext uri="{BB962C8B-B14F-4D97-AF65-F5344CB8AC3E}">
        <p14:creationId xmlns:p14="http://schemas.microsoft.com/office/powerpoint/2010/main" val="1397872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0473D-0BE7-D744-96B7-068D2F722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fork() System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40D56-95CA-C54B-BDA7-E58F5073A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fork() creates a new process</a:t>
            </a:r>
          </a:p>
          <a:p>
            <a:r>
              <a:rPr lang="en-US" dirty="0"/>
              <a:t>The child is is a copy of the parent, but...</a:t>
            </a:r>
          </a:p>
          <a:p>
            <a:pPr lvl="1"/>
            <a:r>
              <a:rPr lang="en-US" dirty="0"/>
              <a:t>It has a different </a:t>
            </a:r>
            <a:r>
              <a:rPr lang="en-US" dirty="0" err="1"/>
              <a:t>pid</a:t>
            </a:r>
            <a:r>
              <a:rPr lang="en-US" dirty="0"/>
              <a:t> (and thus </a:t>
            </a:r>
            <a:r>
              <a:rPr lang="en-US" dirty="0" err="1"/>
              <a:t>ppid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Its resource utilization (so far) is set to 0</a:t>
            </a:r>
          </a:p>
          <a:p>
            <a:r>
              <a:rPr lang="en-US" dirty="0"/>
              <a:t>fork() returns the child’s </a:t>
            </a:r>
            <a:r>
              <a:rPr lang="en-US" dirty="0" err="1"/>
              <a:t>pid</a:t>
            </a:r>
            <a:r>
              <a:rPr lang="en-US" dirty="0"/>
              <a:t> to the parent, and 0 to the child</a:t>
            </a:r>
          </a:p>
          <a:p>
            <a:pPr lvl="1"/>
            <a:r>
              <a:rPr lang="en-US" dirty="0"/>
              <a:t>Each process can find its own </a:t>
            </a:r>
            <a:r>
              <a:rPr lang="en-US" dirty="0" err="1"/>
              <a:t>pid</a:t>
            </a:r>
            <a:r>
              <a:rPr lang="en-US" dirty="0"/>
              <a:t> with the </a:t>
            </a:r>
            <a:r>
              <a:rPr lang="en-US" dirty="0" err="1"/>
              <a:t>getpid</a:t>
            </a:r>
            <a:r>
              <a:rPr lang="en-US" dirty="0"/>
              <a:t>() call, and its </a:t>
            </a:r>
            <a:r>
              <a:rPr lang="en-US" dirty="0" err="1"/>
              <a:t>ppid</a:t>
            </a:r>
            <a:r>
              <a:rPr lang="en-US" dirty="0"/>
              <a:t> with the </a:t>
            </a:r>
            <a:r>
              <a:rPr lang="en-US" dirty="0" err="1"/>
              <a:t>getppid</a:t>
            </a:r>
            <a:r>
              <a:rPr lang="en-US" dirty="0"/>
              <a:t>() call</a:t>
            </a:r>
          </a:p>
          <a:p>
            <a:r>
              <a:rPr lang="en-US" dirty="0"/>
              <a:t>Both processes continue execution after the call to fork()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108A-1455-414C-894B-E75B8CED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E043-3A0F-4447-84D2-2628BB0F6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1545"/>
            <a:ext cx="8229600" cy="562303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fprintf</a:t>
            </a:r>
            <a:r>
              <a:rPr lang="en-US" dirty="0"/>
              <a:t>(</a:t>
            </a:r>
            <a:r>
              <a:rPr lang="en-US" dirty="0" err="1"/>
              <a:t>stdout</a:t>
            </a:r>
            <a:r>
              <a:rPr lang="en-US" dirty="0"/>
              <a:t>,”Error: can’t fork()\n”);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perror</a:t>
            </a:r>
            <a:r>
              <a:rPr lang="en-US" dirty="0"/>
              <a:t>(“fork()”);</a:t>
            </a:r>
          </a:p>
          <a:p>
            <a:pPr marL="0" indent="0">
              <a:buNone/>
            </a:pPr>
            <a:r>
              <a:rPr lang="en-US" dirty="0"/>
              <a:t>} else if (</a:t>
            </a:r>
            <a:r>
              <a:rPr lang="en-US" dirty="0" err="1"/>
              <a:t>pid</a:t>
            </a:r>
            <a:r>
              <a:rPr lang="en-US" dirty="0"/>
              <a:t> != 0) {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fprintf</a:t>
            </a:r>
            <a:r>
              <a:rPr lang="en-US" dirty="0"/>
              <a:t>(</a:t>
            </a:r>
            <a:r>
              <a:rPr lang="en-US" dirty="0" err="1"/>
              <a:t>stdout</a:t>
            </a:r>
            <a:r>
              <a:rPr lang="en-US" dirty="0"/>
              <a:t>,”I am the parent and my child has </a:t>
            </a:r>
            <a:r>
              <a:rPr lang="en-US" dirty="0" err="1"/>
              <a:t>pid</a:t>
            </a:r>
            <a:r>
              <a:rPr lang="en-US" dirty="0"/>
              <a:t> %d\n”,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	while (1);</a:t>
            </a:r>
          </a:p>
          <a:p>
            <a:pPr marL="0" indent="0">
              <a:buNone/>
            </a:pPr>
            <a:r>
              <a:rPr lang="en-US" dirty="0"/>
              <a:t>} else {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 err="1"/>
              <a:t>fprintf</a:t>
            </a:r>
            <a:r>
              <a:rPr lang="en-US" dirty="0"/>
              <a:t>(</a:t>
            </a:r>
            <a:r>
              <a:rPr lang="en-US" dirty="0" err="1"/>
              <a:t>stdout</a:t>
            </a:r>
            <a:r>
              <a:rPr lang="en-US" dirty="0"/>
              <a:t>,”I am the child, and my </a:t>
            </a:r>
            <a:r>
              <a:rPr lang="en-US" dirty="0" err="1"/>
              <a:t>pid</a:t>
            </a:r>
            <a:r>
              <a:rPr lang="en-US" dirty="0"/>
              <a:t> is %d\n”, </a:t>
            </a:r>
            <a:r>
              <a:rPr lang="en-US" dirty="0" err="1"/>
              <a:t>getpid</a:t>
            </a:r>
            <a:r>
              <a:rPr lang="en-US" dirty="0"/>
              <a:t>());</a:t>
            </a:r>
          </a:p>
          <a:p>
            <a:pPr marL="0" indent="0">
              <a:buNone/>
            </a:pPr>
            <a:r>
              <a:rPr lang="en-US" dirty="0"/>
              <a:t>  	while (1) 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You should _always_ check error codes (as above for fork())</a:t>
            </a:r>
          </a:p>
          <a:p>
            <a:pPr lvl="1"/>
            <a:r>
              <a:rPr lang="en-US" dirty="0"/>
              <a:t>in fact, even for </a:t>
            </a:r>
            <a:r>
              <a:rPr lang="en-US" dirty="0" err="1"/>
              <a:t>fprintf</a:t>
            </a:r>
            <a:r>
              <a:rPr lang="en-US" dirty="0"/>
              <a:t>, although that’s considered overkill</a:t>
            </a:r>
          </a:p>
          <a:p>
            <a:pPr lvl="1"/>
            <a:r>
              <a:rPr lang="en-US" dirty="0"/>
              <a:t>I don’t do it here for the sake of brevity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3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3460-18CD-B84D-8A6D-85DA06F5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86D7A-1CA2-D840-9460-37D35F990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What does the following code print?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endParaRPr lang="en-US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int a = 12;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if (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pid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= fork()) { // PARENT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   	sleep(10);  // ask the OS to put me in Waiting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fprintf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stdout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,”a = %d\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n”,a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);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while (1);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} else {  // CHILD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a += 3;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while (1);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39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3460-18CD-B84D-8A6D-85DA06F5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86D7A-1CA2-D840-9460-37D35F990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What does the following code print?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endParaRPr lang="en-US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int a = 12;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if (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pid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= fork()) { // PARENT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   	sleep(10);  // ask the OS to put me in Waiting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fprintf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stdout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,”a = %d\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n”,a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);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while (1);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} else {  // CHILD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a += 3;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while (1);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0680" indent="0">
              <a:lnSpc>
                <a:spcPct val="90000"/>
              </a:lnSpc>
              <a:spcBef>
                <a:spcPts val="601"/>
              </a:spcBef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 }</a:t>
            </a:r>
            <a:endParaRPr lang="en-US"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65492157-4755-5046-ACDA-8776A0E5A161}"/>
              </a:ext>
            </a:extLst>
          </p:cNvPr>
          <p:cNvSpPr/>
          <p:nvPr/>
        </p:nvSpPr>
        <p:spPr>
          <a:xfrm>
            <a:off x="5194080" y="5084640"/>
            <a:ext cx="2340360" cy="619560"/>
          </a:xfrm>
          <a:prstGeom prst="rect">
            <a:avLst/>
          </a:prstGeom>
          <a:noFill/>
          <a:ln w="38160">
            <a:solidFill>
              <a:srgbClr val="FF26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3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Answer: 12</a:t>
            </a:r>
            <a:endParaRPr lang="en-US" sz="3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2823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47B4-C268-A443-A58B-5116C6C2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and Memory</a:t>
            </a:r>
          </a:p>
        </p:txBody>
      </p:sp>
      <p:sp>
        <p:nvSpPr>
          <p:cNvPr id="4" name="CustomShape 12">
            <a:extLst>
              <a:ext uri="{FF2B5EF4-FFF2-40B4-BE49-F238E27FC236}">
                <a16:creationId xmlns:a16="http://schemas.microsoft.com/office/drawing/2014/main" id="{C98E232C-F419-F244-92F6-224359510B5F}"/>
              </a:ext>
            </a:extLst>
          </p:cNvPr>
          <p:cNvSpPr/>
          <p:nvPr/>
        </p:nvSpPr>
        <p:spPr>
          <a:xfrm>
            <a:off x="762120" y="2679840"/>
            <a:ext cx="2590560" cy="1282320"/>
          </a:xfrm>
          <a:prstGeom prst="rect">
            <a:avLst/>
          </a:prstGeom>
          <a:solidFill>
            <a:srgbClr val="7A8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A9EBBD03-37C0-DD44-A048-FB5DE7374EED}"/>
              </a:ext>
            </a:extLst>
          </p:cNvPr>
          <p:cNvGrpSpPr/>
          <p:nvPr/>
        </p:nvGrpSpPr>
        <p:grpSpPr>
          <a:xfrm>
            <a:off x="762120" y="3962520"/>
            <a:ext cx="2590560" cy="761760"/>
            <a:chOff x="762120" y="3962520"/>
            <a:chExt cx="2590560" cy="761760"/>
          </a:xfrm>
        </p:grpSpPr>
        <p:sp>
          <p:nvSpPr>
            <p:cNvPr id="6" name="CustomShape 14">
              <a:extLst>
                <a:ext uri="{FF2B5EF4-FFF2-40B4-BE49-F238E27FC236}">
                  <a16:creationId xmlns:a16="http://schemas.microsoft.com/office/drawing/2014/main" id="{9C807216-0278-6945-BB57-60785A52C66A}"/>
                </a:ext>
              </a:extLst>
            </p:cNvPr>
            <p:cNvSpPr/>
            <p:nvPr/>
          </p:nvSpPr>
          <p:spPr>
            <a:xfrm>
              <a:off x="762120" y="396252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15">
              <a:extLst>
                <a:ext uri="{FF2B5EF4-FFF2-40B4-BE49-F238E27FC236}">
                  <a16:creationId xmlns:a16="http://schemas.microsoft.com/office/drawing/2014/main" id="{FA004EFB-9FD8-C94B-88F8-85EEA79B53BE}"/>
                </a:ext>
              </a:extLst>
            </p:cNvPr>
            <p:cNvSpPr/>
            <p:nvPr/>
          </p:nvSpPr>
          <p:spPr>
            <a:xfrm>
              <a:off x="1626840" y="4110120"/>
              <a:ext cx="86076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heap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8" name="Group 16">
            <a:extLst>
              <a:ext uri="{FF2B5EF4-FFF2-40B4-BE49-F238E27FC236}">
                <a16:creationId xmlns:a16="http://schemas.microsoft.com/office/drawing/2014/main" id="{A4301CF2-A723-5E42-983B-4AE761DD08BD}"/>
              </a:ext>
            </a:extLst>
          </p:cNvPr>
          <p:cNvGrpSpPr/>
          <p:nvPr/>
        </p:nvGrpSpPr>
        <p:grpSpPr>
          <a:xfrm>
            <a:off x="762120" y="4689360"/>
            <a:ext cx="2590560" cy="832320"/>
            <a:chOff x="762120" y="4689360"/>
            <a:chExt cx="2590560" cy="832320"/>
          </a:xfrm>
        </p:grpSpPr>
        <p:sp>
          <p:nvSpPr>
            <p:cNvPr id="9" name="CustomShape 17">
              <a:extLst>
                <a:ext uri="{FF2B5EF4-FFF2-40B4-BE49-F238E27FC236}">
                  <a16:creationId xmlns:a16="http://schemas.microsoft.com/office/drawing/2014/main" id="{0B08F29A-5FC9-EC4A-BD6D-CD94BB093EFB}"/>
                </a:ext>
              </a:extLst>
            </p:cNvPr>
            <p:cNvSpPr/>
            <p:nvPr/>
          </p:nvSpPr>
          <p:spPr>
            <a:xfrm>
              <a:off x="762120" y="472428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8">
              <a:extLst>
                <a:ext uri="{FF2B5EF4-FFF2-40B4-BE49-F238E27FC236}">
                  <a16:creationId xmlns:a16="http://schemas.microsoft.com/office/drawing/2014/main" id="{6ADE73FA-0929-084F-801C-762CC74848A4}"/>
                </a:ext>
              </a:extLst>
            </p:cNvPr>
            <p:cNvSpPr/>
            <p:nvPr/>
          </p:nvSpPr>
          <p:spPr>
            <a:xfrm>
              <a:off x="1537920" y="4689360"/>
              <a:ext cx="1038960" cy="832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data</a:t>
              </a:r>
              <a:endParaRPr lang="en-US" sz="2400" b="0" strike="noStrike" spc="-1">
                <a:latin typeface="Arial"/>
              </a:endParaRPr>
            </a:p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a = 12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756FF449-DB29-4349-B77B-34928115BF56}"/>
              </a:ext>
            </a:extLst>
          </p:cNvPr>
          <p:cNvGrpSpPr/>
          <p:nvPr/>
        </p:nvGrpSpPr>
        <p:grpSpPr>
          <a:xfrm>
            <a:off x="762120" y="5486400"/>
            <a:ext cx="2590560" cy="761760"/>
            <a:chOff x="762120" y="5486400"/>
            <a:chExt cx="2590560" cy="761760"/>
          </a:xfrm>
        </p:grpSpPr>
        <p:sp>
          <p:nvSpPr>
            <p:cNvPr id="12" name="CustomShape 20">
              <a:extLst>
                <a:ext uri="{FF2B5EF4-FFF2-40B4-BE49-F238E27FC236}">
                  <a16:creationId xmlns:a16="http://schemas.microsoft.com/office/drawing/2014/main" id="{0A8AAB33-C328-5344-9CCD-1ED5F9BB2DB4}"/>
                </a:ext>
              </a:extLst>
            </p:cNvPr>
            <p:cNvSpPr/>
            <p:nvPr/>
          </p:nvSpPr>
          <p:spPr>
            <a:xfrm>
              <a:off x="762120" y="548640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21">
              <a:extLst>
                <a:ext uri="{FF2B5EF4-FFF2-40B4-BE49-F238E27FC236}">
                  <a16:creationId xmlns:a16="http://schemas.microsoft.com/office/drawing/2014/main" id="{9664A2EB-D8F3-DF49-AD4B-BE5ACB18B21F}"/>
                </a:ext>
              </a:extLst>
            </p:cNvPr>
            <p:cNvSpPr/>
            <p:nvPr/>
          </p:nvSpPr>
          <p:spPr>
            <a:xfrm>
              <a:off x="1719720" y="5634000"/>
              <a:ext cx="6746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text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4" name="Line 22">
            <a:extLst>
              <a:ext uri="{FF2B5EF4-FFF2-40B4-BE49-F238E27FC236}">
                <a16:creationId xmlns:a16="http://schemas.microsoft.com/office/drawing/2014/main" id="{78C95485-3C0A-C94D-B67A-9FFE76A1EEEE}"/>
              </a:ext>
            </a:extLst>
          </p:cNvPr>
          <p:cNvSpPr/>
          <p:nvPr/>
        </p:nvSpPr>
        <p:spPr>
          <a:xfrm>
            <a:off x="2057400" y="26794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B2FFE872-086E-DB4E-8B6C-00F2E0A80C93}"/>
              </a:ext>
            </a:extLst>
          </p:cNvPr>
          <p:cNvSpPr/>
          <p:nvPr/>
        </p:nvSpPr>
        <p:spPr>
          <a:xfrm flipV="1">
            <a:off x="2057400" y="35812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" name="Group 24">
            <a:extLst>
              <a:ext uri="{FF2B5EF4-FFF2-40B4-BE49-F238E27FC236}">
                <a16:creationId xmlns:a16="http://schemas.microsoft.com/office/drawing/2014/main" id="{8E3B2F74-4542-6844-AFC9-871FE466D68C}"/>
              </a:ext>
            </a:extLst>
          </p:cNvPr>
          <p:cNvGrpSpPr/>
          <p:nvPr/>
        </p:nvGrpSpPr>
        <p:grpSpPr>
          <a:xfrm>
            <a:off x="5486400" y="1905120"/>
            <a:ext cx="2590560" cy="761760"/>
            <a:chOff x="5486400" y="1905120"/>
            <a:chExt cx="2590560" cy="761760"/>
          </a:xfrm>
        </p:grpSpPr>
        <p:sp>
          <p:nvSpPr>
            <p:cNvPr id="17" name="CustomShape 25">
              <a:extLst>
                <a:ext uri="{FF2B5EF4-FFF2-40B4-BE49-F238E27FC236}">
                  <a16:creationId xmlns:a16="http://schemas.microsoft.com/office/drawing/2014/main" id="{9637B791-832A-8F47-B8A2-3AA20BCEB645}"/>
                </a:ext>
              </a:extLst>
            </p:cNvPr>
            <p:cNvSpPr/>
            <p:nvPr/>
          </p:nvSpPr>
          <p:spPr>
            <a:xfrm>
              <a:off x="5486400" y="190512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26">
              <a:extLst>
                <a:ext uri="{FF2B5EF4-FFF2-40B4-BE49-F238E27FC236}">
                  <a16:creationId xmlns:a16="http://schemas.microsoft.com/office/drawing/2014/main" id="{C1D48C57-8E26-4A42-A3BD-509467CD807A}"/>
                </a:ext>
              </a:extLst>
            </p:cNvPr>
            <p:cNvSpPr/>
            <p:nvPr/>
          </p:nvSpPr>
          <p:spPr>
            <a:xfrm>
              <a:off x="6334560" y="2052720"/>
              <a:ext cx="8942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stack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9" name="CustomShape 27">
            <a:extLst>
              <a:ext uri="{FF2B5EF4-FFF2-40B4-BE49-F238E27FC236}">
                <a16:creationId xmlns:a16="http://schemas.microsoft.com/office/drawing/2014/main" id="{9AED150D-A801-6B47-A629-14791FAAE316}"/>
              </a:ext>
            </a:extLst>
          </p:cNvPr>
          <p:cNvSpPr/>
          <p:nvPr/>
        </p:nvSpPr>
        <p:spPr>
          <a:xfrm>
            <a:off x="5486400" y="2666880"/>
            <a:ext cx="2590560" cy="1294920"/>
          </a:xfrm>
          <a:prstGeom prst="rect">
            <a:avLst/>
          </a:prstGeom>
          <a:solidFill>
            <a:srgbClr val="7A8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0" name="Group 28">
            <a:extLst>
              <a:ext uri="{FF2B5EF4-FFF2-40B4-BE49-F238E27FC236}">
                <a16:creationId xmlns:a16="http://schemas.microsoft.com/office/drawing/2014/main" id="{5A4EF65E-9CE5-7443-A386-1491C6A79E6F}"/>
              </a:ext>
            </a:extLst>
          </p:cNvPr>
          <p:cNvGrpSpPr/>
          <p:nvPr/>
        </p:nvGrpSpPr>
        <p:grpSpPr>
          <a:xfrm>
            <a:off x="5486400" y="3962520"/>
            <a:ext cx="2590560" cy="761760"/>
            <a:chOff x="5486400" y="3962520"/>
            <a:chExt cx="2590560" cy="761760"/>
          </a:xfrm>
        </p:grpSpPr>
        <p:sp>
          <p:nvSpPr>
            <p:cNvPr id="21" name="CustomShape 29">
              <a:extLst>
                <a:ext uri="{FF2B5EF4-FFF2-40B4-BE49-F238E27FC236}">
                  <a16:creationId xmlns:a16="http://schemas.microsoft.com/office/drawing/2014/main" id="{51E3447D-48E7-6E4B-A960-E1BD8A7DE54E}"/>
                </a:ext>
              </a:extLst>
            </p:cNvPr>
            <p:cNvSpPr/>
            <p:nvPr/>
          </p:nvSpPr>
          <p:spPr>
            <a:xfrm>
              <a:off x="5486400" y="396252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30">
              <a:extLst>
                <a:ext uri="{FF2B5EF4-FFF2-40B4-BE49-F238E27FC236}">
                  <a16:creationId xmlns:a16="http://schemas.microsoft.com/office/drawing/2014/main" id="{BCB3E94A-3455-DE48-B4A5-F46B6AD6E125}"/>
                </a:ext>
              </a:extLst>
            </p:cNvPr>
            <p:cNvSpPr/>
            <p:nvPr/>
          </p:nvSpPr>
          <p:spPr>
            <a:xfrm>
              <a:off x="6351120" y="4110120"/>
              <a:ext cx="86076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heap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3" name="Group 31">
            <a:extLst>
              <a:ext uri="{FF2B5EF4-FFF2-40B4-BE49-F238E27FC236}">
                <a16:creationId xmlns:a16="http://schemas.microsoft.com/office/drawing/2014/main" id="{4C629042-D1FC-FE49-8375-B8F2F5390210}"/>
              </a:ext>
            </a:extLst>
          </p:cNvPr>
          <p:cNvGrpSpPr/>
          <p:nvPr/>
        </p:nvGrpSpPr>
        <p:grpSpPr>
          <a:xfrm>
            <a:off x="5486400" y="4689360"/>
            <a:ext cx="2590560" cy="832320"/>
            <a:chOff x="5486400" y="4689360"/>
            <a:chExt cx="2590560" cy="832320"/>
          </a:xfrm>
        </p:grpSpPr>
        <p:sp>
          <p:nvSpPr>
            <p:cNvPr id="24" name="CustomShape 32">
              <a:extLst>
                <a:ext uri="{FF2B5EF4-FFF2-40B4-BE49-F238E27FC236}">
                  <a16:creationId xmlns:a16="http://schemas.microsoft.com/office/drawing/2014/main" id="{884EF8C7-43DE-7247-9EA2-08330559F6C6}"/>
                </a:ext>
              </a:extLst>
            </p:cNvPr>
            <p:cNvSpPr/>
            <p:nvPr/>
          </p:nvSpPr>
          <p:spPr>
            <a:xfrm>
              <a:off x="5486400" y="472428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33">
              <a:extLst>
                <a:ext uri="{FF2B5EF4-FFF2-40B4-BE49-F238E27FC236}">
                  <a16:creationId xmlns:a16="http://schemas.microsoft.com/office/drawing/2014/main" id="{2F948458-1C02-344B-9882-49D6B5FFBD97}"/>
                </a:ext>
              </a:extLst>
            </p:cNvPr>
            <p:cNvSpPr/>
            <p:nvPr/>
          </p:nvSpPr>
          <p:spPr>
            <a:xfrm>
              <a:off x="6262200" y="4689360"/>
              <a:ext cx="1038960" cy="832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data</a:t>
              </a:r>
              <a:endParaRPr lang="en-US" sz="2400" b="0" strike="noStrike" spc="-1">
                <a:latin typeface="Arial"/>
              </a:endParaRPr>
            </a:p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a = 12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6" name="Group 34">
            <a:extLst>
              <a:ext uri="{FF2B5EF4-FFF2-40B4-BE49-F238E27FC236}">
                <a16:creationId xmlns:a16="http://schemas.microsoft.com/office/drawing/2014/main" id="{B2DAB32C-8E38-9046-9E5D-42768645F261}"/>
              </a:ext>
            </a:extLst>
          </p:cNvPr>
          <p:cNvGrpSpPr/>
          <p:nvPr/>
        </p:nvGrpSpPr>
        <p:grpSpPr>
          <a:xfrm>
            <a:off x="5486400" y="5486400"/>
            <a:ext cx="2590560" cy="761760"/>
            <a:chOff x="5486400" y="5486400"/>
            <a:chExt cx="2590560" cy="761760"/>
          </a:xfrm>
        </p:grpSpPr>
        <p:sp>
          <p:nvSpPr>
            <p:cNvPr id="27" name="CustomShape 35">
              <a:extLst>
                <a:ext uri="{FF2B5EF4-FFF2-40B4-BE49-F238E27FC236}">
                  <a16:creationId xmlns:a16="http://schemas.microsoft.com/office/drawing/2014/main" id="{5C367089-8EAB-E74E-9268-B176745026B6}"/>
                </a:ext>
              </a:extLst>
            </p:cNvPr>
            <p:cNvSpPr/>
            <p:nvPr/>
          </p:nvSpPr>
          <p:spPr>
            <a:xfrm>
              <a:off x="5486400" y="548640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6">
              <a:extLst>
                <a:ext uri="{FF2B5EF4-FFF2-40B4-BE49-F238E27FC236}">
                  <a16:creationId xmlns:a16="http://schemas.microsoft.com/office/drawing/2014/main" id="{02395F2D-0B84-284B-940A-5221849DD4C5}"/>
                </a:ext>
              </a:extLst>
            </p:cNvPr>
            <p:cNvSpPr/>
            <p:nvPr/>
          </p:nvSpPr>
          <p:spPr>
            <a:xfrm>
              <a:off x="6444360" y="5634000"/>
              <a:ext cx="6746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text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29" name="Line 37">
            <a:extLst>
              <a:ext uri="{FF2B5EF4-FFF2-40B4-BE49-F238E27FC236}">
                <a16:creationId xmlns:a16="http://schemas.microsoft.com/office/drawing/2014/main" id="{8D1975B7-D31F-3847-9173-BA9AC602F952}"/>
              </a:ext>
            </a:extLst>
          </p:cNvPr>
          <p:cNvSpPr/>
          <p:nvPr/>
        </p:nvSpPr>
        <p:spPr>
          <a:xfrm>
            <a:off x="6781680" y="26668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Line 38">
            <a:extLst>
              <a:ext uri="{FF2B5EF4-FFF2-40B4-BE49-F238E27FC236}">
                <a16:creationId xmlns:a16="http://schemas.microsoft.com/office/drawing/2014/main" id="{CC517C42-0A2F-8243-9A68-FEC3B0BA479F}"/>
              </a:ext>
            </a:extLst>
          </p:cNvPr>
          <p:cNvSpPr/>
          <p:nvPr/>
        </p:nvSpPr>
        <p:spPr>
          <a:xfrm flipV="1">
            <a:off x="6781680" y="35812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Line 39">
            <a:extLst>
              <a:ext uri="{FF2B5EF4-FFF2-40B4-BE49-F238E27FC236}">
                <a16:creationId xmlns:a16="http://schemas.microsoft.com/office/drawing/2014/main" id="{B3A5052E-47EC-464F-A016-A78546AB3E4B}"/>
              </a:ext>
            </a:extLst>
          </p:cNvPr>
          <p:cNvSpPr/>
          <p:nvPr/>
        </p:nvSpPr>
        <p:spPr>
          <a:xfrm>
            <a:off x="3352680" y="228600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40">
            <a:extLst>
              <a:ext uri="{FF2B5EF4-FFF2-40B4-BE49-F238E27FC236}">
                <a16:creationId xmlns:a16="http://schemas.microsoft.com/office/drawing/2014/main" id="{7F88F7AC-3426-B843-8323-1E80EA46F932}"/>
              </a:ext>
            </a:extLst>
          </p:cNvPr>
          <p:cNvSpPr/>
          <p:nvPr/>
        </p:nvSpPr>
        <p:spPr>
          <a:xfrm>
            <a:off x="1510200" y="1371600"/>
            <a:ext cx="1113840" cy="46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parent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3" name="CustomShape 41">
            <a:extLst>
              <a:ext uri="{FF2B5EF4-FFF2-40B4-BE49-F238E27FC236}">
                <a16:creationId xmlns:a16="http://schemas.microsoft.com/office/drawing/2014/main" id="{EA8742A1-F545-8845-80E9-FC28E0B791AE}"/>
              </a:ext>
            </a:extLst>
          </p:cNvPr>
          <p:cNvSpPr/>
          <p:nvPr/>
        </p:nvSpPr>
        <p:spPr>
          <a:xfrm>
            <a:off x="6310440" y="1371600"/>
            <a:ext cx="894240" cy="46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child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4" name="Line 42">
            <a:extLst>
              <a:ext uri="{FF2B5EF4-FFF2-40B4-BE49-F238E27FC236}">
                <a16:creationId xmlns:a16="http://schemas.microsoft.com/office/drawing/2014/main" id="{83C67E73-50C2-DC44-8DFC-EA4308AB5F5B}"/>
              </a:ext>
            </a:extLst>
          </p:cNvPr>
          <p:cNvSpPr/>
          <p:nvPr/>
        </p:nvSpPr>
        <p:spPr>
          <a:xfrm>
            <a:off x="3352680" y="434340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Line 43">
            <a:extLst>
              <a:ext uri="{FF2B5EF4-FFF2-40B4-BE49-F238E27FC236}">
                <a16:creationId xmlns:a16="http://schemas.microsoft.com/office/drawing/2014/main" id="{78C82B76-9ED0-EE4C-AAB6-1D4A8AB5B908}"/>
              </a:ext>
            </a:extLst>
          </p:cNvPr>
          <p:cNvSpPr/>
          <p:nvPr/>
        </p:nvSpPr>
        <p:spPr>
          <a:xfrm>
            <a:off x="3352680" y="525780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Line 44">
            <a:extLst>
              <a:ext uri="{FF2B5EF4-FFF2-40B4-BE49-F238E27FC236}">
                <a16:creationId xmlns:a16="http://schemas.microsoft.com/office/drawing/2014/main" id="{2E6B31BA-7E58-344C-9D61-A92719F72D5D}"/>
              </a:ext>
            </a:extLst>
          </p:cNvPr>
          <p:cNvSpPr/>
          <p:nvPr/>
        </p:nvSpPr>
        <p:spPr>
          <a:xfrm>
            <a:off x="3352680" y="586728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45">
            <a:extLst>
              <a:ext uri="{FF2B5EF4-FFF2-40B4-BE49-F238E27FC236}">
                <a16:creationId xmlns:a16="http://schemas.microsoft.com/office/drawing/2014/main" id="{858471F0-1939-694A-A268-3A4C253B83CB}"/>
              </a:ext>
            </a:extLst>
          </p:cNvPr>
          <p:cNvSpPr/>
          <p:nvPr/>
        </p:nvSpPr>
        <p:spPr>
          <a:xfrm>
            <a:off x="3429000" y="1930320"/>
            <a:ext cx="199368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0680"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" name="CustomShape 46">
            <a:extLst>
              <a:ext uri="{FF2B5EF4-FFF2-40B4-BE49-F238E27FC236}">
                <a16:creationId xmlns:a16="http://schemas.microsoft.com/office/drawing/2014/main" id="{D8448292-BD9E-574F-82F8-2E864E972724}"/>
              </a:ext>
            </a:extLst>
          </p:cNvPr>
          <p:cNvSpPr/>
          <p:nvPr/>
        </p:nvSpPr>
        <p:spPr>
          <a:xfrm>
            <a:off x="3960720" y="4038480"/>
            <a:ext cx="92916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" name="CustomShape 47">
            <a:extLst>
              <a:ext uri="{FF2B5EF4-FFF2-40B4-BE49-F238E27FC236}">
                <a16:creationId xmlns:a16="http://schemas.microsoft.com/office/drawing/2014/main" id="{39DAB522-A89B-AD48-A67F-32977F93A912}"/>
              </a:ext>
            </a:extLst>
          </p:cNvPr>
          <p:cNvSpPr/>
          <p:nvPr/>
        </p:nvSpPr>
        <p:spPr>
          <a:xfrm>
            <a:off x="3956040" y="4921200"/>
            <a:ext cx="92916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48">
            <a:extLst>
              <a:ext uri="{FF2B5EF4-FFF2-40B4-BE49-F238E27FC236}">
                <a16:creationId xmlns:a16="http://schemas.microsoft.com/office/drawing/2014/main" id="{F6DDF905-4889-9B47-8B4F-E8F61D1F6F3E}"/>
              </a:ext>
            </a:extLst>
          </p:cNvPr>
          <p:cNvSpPr/>
          <p:nvPr/>
        </p:nvSpPr>
        <p:spPr>
          <a:xfrm>
            <a:off x="3960720" y="5562720"/>
            <a:ext cx="92916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1" name="CustomShape 49">
            <a:extLst>
              <a:ext uri="{FF2B5EF4-FFF2-40B4-BE49-F238E27FC236}">
                <a16:creationId xmlns:a16="http://schemas.microsoft.com/office/drawing/2014/main" id="{55F87E6E-9D81-9B42-AE5E-12364015D3B7}"/>
              </a:ext>
            </a:extLst>
          </p:cNvPr>
          <p:cNvSpPr/>
          <p:nvPr/>
        </p:nvSpPr>
        <p:spPr>
          <a:xfrm>
            <a:off x="2199960" y="6445080"/>
            <a:ext cx="474084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State of both processes right after fork() completes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42" name="Group 50">
            <a:extLst>
              <a:ext uri="{FF2B5EF4-FFF2-40B4-BE49-F238E27FC236}">
                <a16:creationId xmlns:a16="http://schemas.microsoft.com/office/drawing/2014/main" id="{FFBEFC5A-02D7-454E-9D1D-8D780C275081}"/>
              </a:ext>
            </a:extLst>
          </p:cNvPr>
          <p:cNvGrpSpPr/>
          <p:nvPr/>
        </p:nvGrpSpPr>
        <p:grpSpPr>
          <a:xfrm>
            <a:off x="762120" y="1917720"/>
            <a:ext cx="2590560" cy="761760"/>
            <a:chOff x="762120" y="1917720"/>
            <a:chExt cx="2590560" cy="761760"/>
          </a:xfrm>
        </p:grpSpPr>
        <p:sp>
          <p:nvSpPr>
            <p:cNvPr id="43" name="CustomShape 51">
              <a:extLst>
                <a:ext uri="{FF2B5EF4-FFF2-40B4-BE49-F238E27FC236}">
                  <a16:creationId xmlns:a16="http://schemas.microsoft.com/office/drawing/2014/main" id="{9D3FD3CB-67E9-3140-A335-F352FAAF073C}"/>
                </a:ext>
              </a:extLst>
            </p:cNvPr>
            <p:cNvSpPr/>
            <p:nvPr/>
          </p:nvSpPr>
          <p:spPr>
            <a:xfrm>
              <a:off x="762120" y="191772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52">
              <a:extLst>
                <a:ext uri="{FF2B5EF4-FFF2-40B4-BE49-F238E27FC236}">
                  <a16:creationId xmlns:a16="http://schemas.microsoft.com/office/drawing/2014/main" id="{CEA1D359-E4BE-8542-8023-C53ADCBBE211}"/>
                </a:ext>
              </a:extLst>
            </p:cNvPr>
            <p:cNvSpPr/>
            <p:nvPr/>
          </p:nvSpPr>
          <p:spPr>
            <a:xfrm>
              <a:off x="1610280" y="2065320"/>
              <a:ext cx="8942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stack</a:t>
              </a:r>
              <a:endParaRPr lang="en-US" sz="24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8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98767331-3E76-8B47-BB32-D493A5232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18256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6DFB41F8-9B36-044C-883F-EC2F75388C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120775"/>
            <a:ext cx="7370763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Control Block</a:t>
            </a:r>
          </a:p>
          <a:p>
            <a:r>
              <a:rPr lang="en-US" altLang="en-US" dirty="0"/>
              <a:t>Process State</a:t>
            </a:r>
          </a:p>
          <a:p>
            <a:pPr lvl="1"/>
            <a:r>
              <a:rPr lang="en-US" altLang="en-US" dirty="0"/>
              <a:t>Process Creation</a:t>
            </a:r>
          </a:p>
          <a:p>
            <a:pPr lvl="1"/>
            <a:r>
              <a:rPr lang="en-US" altLang="en-US" dirty="0"/>
              <a:t>Process Termination</a:t>
            </a:r>
          </a:p>
          <a:p>
            <a:pPr lvl="1"/>
            <a:r>
              <a:rPr lang="en-US" altLang="en-US" dirty="0"/>
              <a:t>Process and Signal</a:t>
            </a:r>
          </a:p>
          <a:p>
            <a:r>
              <a:rPr lang="en-US" altLang="en-US" dirty="0"/>
              <a:t>Process Scheduling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BBDEC-6A5E-9E45-A171-963D47E6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and Memory</a:t>
            </a: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2D85197C-64FF-8541-A1DA-706DF92BF499}"/>
              </a:ext>
            </a:extLst>
          </p:cNvPr>
          <p:cNvGrpSpPr/>
          <p:nvPr/>
        </p:nvGrpSpPr>
        <p:grpSpPr>
          <a:xfrm>
            <a:off x="762120" y="1905120"/>
            <a:ext cx="2590560" cy="990360"/>
            <a:chOff x="762120" y="1905120"/>
            <a:chExt cx="2590560" cy="990360"/>
          </a:xfrm>
        </p:grpSpPr>
        <p:sp>
          <p:nvSpPr>
            <p:cNvPr id="5" name="CustomShape 13">
              <a:extLst>
                <a:ext uri="{FF2B5EF4-FFF2-40B4-BE49-F238E27FC236}">
                  <a16:creationId xmlns:a16="http://schemas.microsoft.com/office/drawing/2014/main" id="{537B11A3-46AF-A740-B20D-6C4022C25091}"/>
                </a:ext>
              </a:extLst>
            </p:cNvPr>
            <p:cNvSpPr/>
            <p:nvPr/>
          </p:nvSpPr>
          <p:spPr>
            <a:xfrm>
              <a:off x="762120" y="1905120"/>
              <a:ext cx="2590560" cy="9903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14">
              <a:extLst>
                <a:ext uri="{FF2B5EF4-FFF2-40B4-BE49-F238E27FC236}">
                  <a16:creationId xmlns:a16="http://schemas.microsoft.com/office/drawing/2014/main" id="{938D16D6-25A7-E341-8B3E-D25E3A51CF88}"/>
                </a:ext>
              </a:extLst>
            </p:cNvPr>
            <p:cNvSpPr/>
            <p:nvPr/>
          </p:nvSpPr>
          <p:spPr>
            <a:xfrm>
              <a:off x="1610280" y="2065320"/>
              <a:ext cx="8942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stack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7" name="CustomShape 15">
            <a:extLst>
              <a:ext uri="{FF2B5EF4-FFF2-40B4-BE49-F238E27FC236}">
                <a16:creationId xmlns:a16="http://schemas.microsoft.com/office/drawing/2014/main" id="{D82E9244-5473-9A4D-AFAE-8E4274310AF5}"/>
              </a:ext>
            </a:extLst>
          </p:cNvPr>
          <p:cNvSpPr/>
          <p:nvPr/>
        </p:nvSpPr>
        <p:spPr>
          <a:xfrm>
            <a:off x="762120" y="2895480"/>
            <a:ext cx="2590560" cy="1066320"/>
          </a:xfrm>
          <a:prstGeom prst="rect">
            <a:avLst/>
          </a:prstGeom>
          <a:solidFill>
            <a:srgbClr val="7A8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8F774AD5-C8A8-1742-B031-28371BC9D110}"/>
              </a:ext>
            </a:extLst>
          </p:cNvPr>
          <p:cNvGrpSpPr/>
          <p:nvPr/>
        </p:nvGrpSpPr>
        <p:grpSpPr>
          <a:xfrm>
            <a:off x="762120" y="3962520"/>
            <a:ext cx="2590560" cy="761760"/>
            <a:chOff x="762120" y="3962520"/>
            <a:chExt cx="2590560" cy="761760"/>
          </a:xfrm>
        </p:grpSpPr>
        <p:sp>
          <p:nvSpPr>
            <p:cNvPr id="9" name="CustomShape 17">
              <a:extLst>
                <a:ext uri="{FF2B5EF4-FFF2-40B4-BE49-F238E27FC236}">
                  <a16:creationId xmlns:a16="http://schemas.microsoft.com/office/drawing/2014/main" id="{F94C98A7-45C1-FA46-8684-2C292BB8BB94}"/>
                </a:ext>
              </a:extLst>
            </p:cNvPr>
            <p:cNvSpPr/>
            <p:nvPr/>
          </p:nvSpPr>
          <p:spPr>
            <a:xfrm>
              <a:off x="762120" y="396252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8">
              <a:extLst>
                <a:ext uri="{FF2B5EF4-FFF2-40B4-BE49-F238E27FC236}">
                  <a16:creationId xmlns:a16="http://schemas.microsoft.com/office/drawing/2014/main" id="{FF2789EC-AB8C-D643-9DD0-F2D21A61D729}"/>
                </a:ext>
              </a:extLst>
            </p:cNvPr>
            <p:cNvSpPr/>
            <p:nvPr/>
          </p:nvSpPr>
          <p:spPr>
            <a:xfrm>
              <a:off x="1626840" y="4110120"/>
              <a:ext cx="86076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heap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E876B71B-802F-C942-8272-FC7204DBB4D0}"/>
              </a:ext>
            </a:extLst>
          </p:cNvPr>
          <p:cNvGrpSpPr/>
          <p:nvPr/>
        </p:nvGrpSpPr>
        <p:grpSpPr>
          <a:xfrm>
            <a:off x="762120" y="4689360"/>
            <a:ext cx="2590560" cy="832320"/>
            <a:chOff x="762120" y="4689360"/>
            <a:chExt cx="2590560" cy="832320"/>
          </a:xfrm>
        </p:grpSpPr>
        <p:sp>
          <p:nvSpPr>
            <p:cNvPr id="12" name="CustomShape 20">
              <a:extLst>
                <a:ext uri="{FF2B5EF4-FFF2-40B4-BE49-F238E27FC236}">
                  <a16:creationId xmlns:a16="http://schemas.microsoft.com/office/drawing/2014/main" id="{8866C9E0-C5BB-914A-BAB3-7A3E3575A08A}"/>
                </a:ext>
              </a:extLst>
            </p:cNvPr>
            <p:cNvSpPr/>
            <p:nvPr/>
          </p:nvSpPr>
          <p:spPr>
            <a:xfrm>
              <a:off x="762120" y="472428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21">
              <a:extLst>
                <a:ext uri="{FF2B5EF4-FFF2-40B4-BE49-F238E27FC236}">
                  <a16:creationId xmlns:a16="http://schemas.microsoft.com/office/drawing/2014/main" id="{AD3D086D-1B1E-C844-88E0-86C9E0BCEB59}"/>
                </a:ext>
              </a:extLst>
            </p:cNvPr>
            <p:cNvSpPr/>
            <p:nvPr/>
          </p:nvSpPr>
          <p:spPr>
            <a:xfrm>
              <a:off x="1537920" y="4689360"/>
              <a:ext cx="1038960" cy="832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data</a:t>
              </a:r>
              <a:endParaRPr lang="en-US" sz="2400" b="0" strike="noStrike" spc="-1">
                <a:latin typeface="Arial"/>
              </a:endParaRPr>
            </a:p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a = 12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14" name="Group 22">
            <a:extLst>
              <a:ext uri="{FF2B5EF4-FFF2-40B4-BE49-F238E27FC236}">
                <a16:creationId xmlns:a16="http://schemas.microsoft.com/office/drawing/2014/main" id="{D516B860-04F6-6843-8426-B4DA9079EA9A}"/>
              </a:ext>
            </a:extLst>
          </p:cNvPr>
          <p:cNvGrpSpPr/>
          <p:nvPr/>
        </p:nvGrpSpPr>
        <p:grpSpPr>
          <a:xfrm>
            <a:off x="762120" y="5486400"/>
            <a:ext cx="2590560" cy="761760"/>
            <a:chOff x="762120" y="5486400"/>
            <a:chExt cx="2590560" cy="761760"/>
          </a:xfrm>
        </p:grpSpPr>
        <p:sp>
          <p:nvSpPr>
            <p:cNvPr id="15" name="CustomShape 23">
              <a:extLst>
                <a:ext uri="{FF2B5EF4-FFF2-40B4-BE49-F238E27FC236}">
                  <a16:creationId xmlns:a16="http://schemas.microsoft.com/office/drawing/2014/main" id="{881AA098-8200-9A47-B17C-25C2023A7766}"/>
                </a:ext>
              </a:extLst>
            </p:cNvPr>
            <p:cNvSpPr/>
            <p:nvPr/>
          </p:nvSpPr>
          <p:spPr>
            <a:xfrm>
              <a:off x="762120" y="548640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24">
              <a:extLst>
                <a:ext uri="{FF2B5EF4-FFF2-40B4-BE49-F238E27FC236}">
                  <a16:creationId xmlns:a16="http://schemas.microsoft.com/office/drawing/2014/main" id="{6EFFADBB-A754-294E-A689-F8CC2E6FD017}"/>
                </a:ext>
              </a:extLst>
            </p:cNvPr>
            <p:cNvSpPr/>
            <p:nvPr/>
          </p:nvSpPr>
          <p:spPr>
            <a:xfrm>
              <a:off x="1719720" y="5634000"/>
              <a:ext cx="6746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text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7" name="Line 25">
            <a:extLst>
              <a:ext uri="{FF2B5EF4-FFF2-40B4-BE49-F238E27FC236}">
                <a16:creationId xmlns:a16="http://schemas.microsoft.com/office/drawing/2014/main" id="{7B58B570-47A3-1644-ADAF-C22099B50CD6}"/>
              </a:ext>
            </a:extLst>
          </p:cNvPr>
          <p:cNvSpPr/>
          <p:nvPr/>
        </p:nvSpPr>
        <p:spPr>
          <a:xfrm>
            <a:off x="2057400" y="28954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26">
            <a:extLst>
              <a:ext uri="{FF2B5EF4-FFF2-40B4-BE49-F238E27FC236}">
                <a16:creationId xmlns:a16="http://schemas.microsoft.com/office/drawing/2014/main" id="{CBCE2106-CA70-F741-A886-C20A5D9C97E2}"/>
              </a:ext>
            </a:extLst>
          </p:cNvPr>
          <p:cNvSpPr/>
          <p:nvPr/>
        </p:nvSpPr>
        <p:spPr>
          <a:xfrm flipV="1">
            <a:off x="2057400" y="35812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" name="Group 27">
            <a:extLst>
              <a:ext uri="{FF2B5EF4-FFF2-40B4-BE49-F238E27FC236}">
                <a16:creationId xmlns:a16="http://schemas.microsoft.com/office/drawing/2014/main" id="{4DE5AE19-3059-6249-98BC-C51E2CB06EB2}"/>
              </a:ext>
            </a:extLst>
          </p:cNvPr>
          <p:cNvGrpSpPr/>
          <p:nvPr/>
        </p:nvGrpSpPr>
        <p:grpSpPr>
          <a:xfrm>
            <a:off x="5486400" y="1905120"/>
            <a:ext cx="2590560" cy="761760"/>
            <a:chOff x="5486400" y="1905120"/>
            <a:chExt cx="2590560" cy="761760"/>
          </a:xfrm>
        </p:grpSpPr>
        <p:sp>
          <p:nvSpPr>
            <p:cNvPr id="20" name="CustomShape 28">
              <a:extLst>
                <a:ext uri="{FF2B5EF4-FFF2-40B4-BE49-F238E27FC236}">
                  <a16:creationId xmlns:a16="http://schemas.microsoft.com/office/drawing/2014/main" id="{1714BB60-2846-874A-B60D-2C207720D198}"/>
                </a:ext>
              </a:extLst>
            </p:cNvPr>
            <p:cNvSpPr/>
            <p:nvPr/>
          </p:nvSpPr>
          <p:spPr>
            <a:xfrm>
              <a:off x="5486400" y="190512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9">
              <a:extLst>
                <a:ext uri="{FF2B5EF4-FFF2-40B4-BE49-F238E27FC236}">
                  <a16:creationId xmlns:a16="http://schemas.microsoft.com/office/drawing/2014/main" id="{4E1861B0-F969-034B-83D8-B7324EF884F0}"/>
                </a:ext>
              </a:extLst>
            </p:cNvPr>
            <p:cNvSpPr/>
            <p:nvPr/>
          </p:nvSpPr>
          <p:spPr>
            <a:xfrm>
              <a:off x="6334560" y="2052720"/>
              <a:ext cx="8942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stack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22" name="CustomShape 30">
            <a:extLst>
              <a:ext uri="{FF2B5EF4-FFF2-40B4-BE49-F238E27FC236}">
                <a16:creationId xmlns:a16="http://schemas.microsoft.com/office/drawing/2014/main" id="{3319A911-FC21-E647-80BF-2545073351D8}"/>
              </a:ext>
            </a:extLst>
          </p:cNvPr>
          <p:cNvSpPr/>
          <p:nvPr/>
        </p:nvSpPr>
        <p:spPr>
          <a:xfrm>
            <a:off x="5486400" y="2666880"/>
            <a:ext cx="2590560" cy="1294920"/>
          </a:xfrm>
          <a:prstGeom prst="rect">
            <a:avLst/>
          </a:prstGeom>
          <a:solidFill>
            <a:srgbClr val="7A8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" name="Group 31">
            <a:extLst>
              <a:ext uri="{FF2B5EF4-FFF2-40B4-BE49-F238E27FC236}">
                <a16:creationId xmlns:a16="http://schemas.microsoft.com/office/drawing/2014/main" id="{3C653C09-3687-9042-B3D2-BF3FF969FB84}"/>
              </a:ext>
            </a:extLst>
          </p:cNvPr>
          <p:cNvGrpSpPr/>
          <p:nvPr/>
        </p:nvGrpSpPr>
        <p:grpSpPr>
          <a:xfrm>
            <a:off x="5486400" y="3962520"/>
            <a:ext cx="2590560" cy="761760"/>
            <a:chOff x="5486400" y="3962520"/>
            <a:chExt cx="2590560" cy="761760"/>
          </a:xfrm>
        </p:grpSpPr>
        <p:sp>
          <p:nvSpPr>
            <p:cNvPr id="24" name="CustomShape 32">
              <a:extLst>
                <a:ext uri="{FF2B5EF4-FFF2-40B4-BE49-F238E27FC236}">
                  <a16:creationId xmlns:a16="http://schemas.microsoft.com/office/drawing/2014/main" id="{546EE018-0BA2-7F4C-B984-FCA7E753AF4C}"/>
                </a:ext>
              </a:extLst>
            </p:cNvPr>
            <p:cNvSpPr/>
            <p:nvPr/>
          </p:nvSpPr>
          <p:spPr>
            <a:xfrm>
              <a:off x="5486400" y="396252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33">
              <a:extLst>
                <a:ext uri="{FF2B5EF4-FFF2-40B4-BE49-F238E27FC236}">
                  <a16:creationId xmlns:a16="http://schemas.microsoft.com/office/drawing/2014/main" id="{D1302FFF-8DDF-A34B-9501-86B7C6A2DC5A}"/>
                </a:ext>
              </a:extLst>
            </p:cNvPr>
            <p:cNvSpPr/>
            <p:nvPr/>
          </p:nvSpPr>
          <p:spPr>
            <a:xfrm>
              <a:off x="6351120" y="4110120"/>
              <a:ext cx="86076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heap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6" name="Group 34">
            <a:extLst>
              <a:ext uri="{FF2B5EF4-FFF2-40B4-BE49-F238E27FC236}">
                <a16:creationId xmlns:a16="http://schemas.microsoft.com/office/drawing/2014/main" id="{C856A05B-FBF4-974A-91C1-EE84B2EF9AB3}"/>
              </a:ext>
            </a:extLst>
          </p:cNvPr>
          <p:cNvGrpSpPr/>
          <p:nvPr/>
        </p:nvGrpSpPr>
        <p:grpSpPr>
          <a:xfrm>
            <a:off x="5486400" y="4689360"/>
            <a:ext cx="2590560" cy="832320"/>
            <a:chOff x="5486400" y="4689360"/>
            <a:chExt cx="2590560" cy="832320"/>
          </a:xfrm>
        </p:grpSpPr>
        <p:sp>
          <p:nvSpPr>
            <p:cNvPr id="27" name="CustomShape 35">
              <a:extLst>
                <a:ext uri="{FF2B5EF4-FFF2-40B4-BE49-F238E27FC236}">
                  <a16:creationId xmlns:a16="http://schemas.microsoft.com/office/drawing/2014/main" id="{80E6C736-57FB-964D-995F-1C3A72B3EC25}"/>
                </a:ext>
              </a:extLst>
            </p:cNvPr>
            <p:cNvSpPr/>
            <p:nvPr/>
          </p:nvSpPr>
          <p:spPr>
            <a:xfrm>
              <a:off x="5486400" y="472428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36">
              <a:extLst>
                <a:ext uri="{FF2B5EF4-FFF2-40B4-BE49-F238E27FC236}">
                  <a16:creationId xmlns:a16="http://schemas.microsoft.com/office/drawing/2014/main" id="{47E4F2D2-0B54-F24E-B167-BEDE2B85897D}"/>
                </a:ext>
              </a:extLst>
            </p:cNvPr>
            <p:cNvSpPr/>
            <p:nvPr/>
          </p:nvSpPr>
          <p:spPr>
            <a:xfrm>
              <a:off x="6262200" y="4689360"/>
              <a:ext cx="1038960" cy="832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data</a:t>
              </a:r>
              <a:endParaRPr lang="en-US" sz="2400" b="0" strike="noStrike" spc="-1">
                <a:latin typeface="Arial"/>
              </a:endParaRPr>
            </a:p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F2600"/>
                  </a:solidFill>
                  <a:latin typeface="Arial"/>
                  <a:ea typeface="Arial"/>
                </a:rPr>
                <a:t>a = 15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9" name="Group 37">
            <a:extLst>
              <a:ext uri="{FF2B5EF4-FFF2-40B4-BE49-F238E27FC236}">
                <a16:creationId xmlns:a16="http://schemas.microsoft.com/office/drawing/2014/main" id="{D62C196E-B128-2D4D-A3EB-9B1DC00E6C37}"/>
              </a:ext>
            </a:extLst>
          </p:cNvPr>
          <p:cNvGrpSpPr/>
          <p:nvPr/>
        </p:nvGrpSpPr>
        <p:grpSpPr>
          <a:xfrm>
            <a:off x="5486400" y="5486400"/>
            <a:ext cx="2590560" cy="761760"/>
            <a:chOff x="5486400" y="5486400"/>
            <a:chExt cx="2590560" cy="761760"/>
          </a:xfrm>
        </p:grpSpPr>
        <p:sp>
          <p:nvSpPr>
            <p:cNvPr id="30" name="CustomShape 38">
              <a:extLst>
                <a:ext uri="{FF2B5EF4-FFF2-40B4-BE49-F238E27FC236}">
                  <a16:creationId xmlns:a16="http://schemas.microsoft.com/office/drawing/2014/main" id="{9B176ACD-3E25-754A-BA53-DF2BBB9E57CA}"/>
                </a:ext>
              </a:extLst>
            </p:cNvPr>
            <p:cNvSpPr/>
            <p:nvPr/>
          </p:nvSpPr>
          <p:spPr>
            <a:xfrm>
              <a:off x="5486400" y="548640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39">
              <a:extLst>
                <a:ext uri="{FF2B5EF4-FFF2-40B4-BE49-F238E27FC236}">
                  <a16:creationId xmlns:a16="http://schemas.microsoft.com/office/drawing/2014/main" id="{97384278-D644-5044-AA57-DD9C9B852520}"/>
                </a:ext>
              </a:extLst>
            </p:cNvPr>
            <p:cNvSpPr/>
            <p:nvPr/>
          </p:nvSpPr>
          <p:spPr>
            <a:xfrm>
              <a:off x="6444360" y="5634000"/>
              <a:ext cx="6746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text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32" name="Line 40">
            <a:extLst>
              <a:ext uri="{FF2B5EF4-FFF2-40B4-BE49-F238E27FC236}">
                <a16:creationId xmlns:a16="http://schemas.microsoft.com/office/drawing/2014/main" id="{2D15465A-C49F-314D-AFFC-C8DA3CA287EA}"/>
              </a:ext>
            </a:extLst>
          </p:cNvPr>
          <p:cNvSpPr/>
          <p:nvPr/>
        </p:nvSpPr>
        <p:spPr>
          <a:xfrm>
            <a:off x="6781680" y="26668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Line 41">
            <a:extLst>
              <a:ext uri="{FF2B5EF4-FFF2-40B4-BE49-F238E27FC236}">
                <a16:creationId xmlns:a16="http://schemas.microsoft.com/office/drawing/2014/main" id="{EDE5E8D3-5E9E-B840-8FDD-F41FAA666F83}"/>
              </a:ext>
            </a:extLst>
          </p:cNvPr>
          <p:cNvSpPr/>
          <p:nvPr/>
        </p:nvSpPr>
        <p:spPr>
          <a:xfrm flipV="1">
            <a:off x="6781680" y="35812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Line 42">
            <a:extLst>
              <a:ext uri="{FF2B5EF4-FFF2-40B4-BE49-F238E27FC236}">
                <a16:creationId xmlns:a16="http://schemas.microsoft.com/office/drawing/2014/main" id="{9C58007F-A563-D646-BFB0-8DFBF0531BDB}"/>
              </a:ext>
            </a:extLst>
          </p:cNvPr>
          <p:cNvSpPr/>
          <p:nvPr/>
        </p:nvSpPr>
        <p:spPr>
          <a:xfrm>
            <a:off x="3352680" y="228600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43">
            <a:extLst>
              <a:ext uri="{FF2B5EF4-FFF2-40B4-BE49-F238E27FC236}">
                <a16:creationId xmlns:a16="http://schemas.microsoft.com/office/drawing/2014/main" id="{33652CE6-0A1D-8244-9359-5AB85459B519}"/>
              </a:ext>
            </a:extLst>
          </p:cNvPr>
          <p:cNvSpPr/>
          <p:nvPr/>
        </p:nvSpPr>
        <p:spPr>
          <a:xfrm>
            <a:off x="1510200" y="1371600"/>
            <a:ext cx="1113840" cy="46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parent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6" name="CustomShape 44">
            <a:extLst>
              <a:ext uri="{FF2B5EF4-FFF2-40B4-BE49-F238E27FC236}">
                <a16:creationId xmlns:a16="http://schemas.microsoft.com/office/drawing/2014/main" id="{1044A9F6-6861-6C48-A8B3-06C6DD557936}"/>
              </a:ext>
            </a:extLst>
          </p:cNvPr>
          <p:cNvSpPr/>
          <p:nvPr/>
        </p:nvSpPr>
        <p:spPr>
          <a:xfrm>
            <a:off x="6310440" y="1371600"/>
            <a:ext cx="894240" cy="46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child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" name="Line 45">
            <a:extLst>
              <a:ext uri="{FF2B5EF4-FFF2-40B4-BE49-F238E27FC236}">
                <a16:creationId xmlns:a16="http://schemas.microsoft.com/office/drawing/2014/main" id="{299581DB-4835-0843-BD7B-EC15075C7777}"/>
              </a:ext>
            </a:extLst>
          </p:cNvPr>
          <p:cNvSpPr/>
          <p:nvPr/>
        </p:nvSpPr>
        <p:spPr>
          <a:xfrm>
            <a:off x="761760" y="2666880"/>
            <a:ext cx="2590920" cy="1440"/>
          </a:xfrm>
          <a:prstGeom prst="line">
            <a:avLst/>
          </a:prstGeom>
          <a:ln w="19080" cap="rnd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46">
            <a:extLst>
              <a:ext uri="{FF2B5EF4-FFF2-40B4-BE49-F238E27FC236}">
                <a16:creationId xmlns:a16="http://schemas.microsoft.com/office/drawing/2014/main" id="{073A8BF7-36ED-5B4F-A056-DADD1E0BECE8}"/>
              </a:ext>
            </a:extLst>
          </p:cNvPr>
          <p:cNvSpPr/>
          <p:nvPr/>
        </p:nvSpPr>
        <p:spPr>
          <a:xfrm>
            <a:off x="824760" y="2590920"/>
            <a:ext cx="250812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FF2600"/>
                </a:solidFill>
                <a:latin typeface="Arial"/>
                <a:ea typeface="Arial"/>
              </a:rPr>
              <a:t>activation record for sleep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" name="Line 47">
            <a:extLst>
              <a:ext uri="{FF2B5EF4-FFF2-40B4-BE49-F238E27FC236}">
                <a16:creationId xmlns:a16="http://schemas.microsoft.com/office/drawing/2014/main" id="{53A478EA-D0FF-B84E-9240-66538D92FC5C}"/>
              </a:ext>
            </a:extLst>
          </p:cNvPr>
          <p:cNvSpPr/>
          <p:nvPr/>
        </p:nvSpPr>
        <p:spPr>
          <a:xfrm>
            <a:off x="3352680" y="434340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Line 48">
            <a:extLst>
              <a:ext uri="{FF2B5EF4-FFF2-40B4-BE49-F238E27FC236}">
                <a16:creationId xmlns:a16="http://schemas.microsoft.com/office/drawing/2014/main" id="{FDCCFB93-8E82-5541-B928-8353D19F8FD0}"/>
              </a:ext>
            </a:extLst>
          </p:cNvPr>
          <p:cNvSpPr/>
          <p:nvPr/>
        </p:nvSpPr>
        <p:spPr>
          <a:xfrm>
            <a:off x="3352680" y="525780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49">
            <a:extLst>
              <a:ext uri="{FF2B5EF4-FFF2-40B4-BE49-F238E27FC236}">
                <a16:creationId xmlns:a16="http://schemas.microsoft.com/office/drawing/2014/main" id="{4FFEB392-2201-1940-B064-101F28A7DBCB}"/>
              </a:ext>
            </a:extLst>
          </p:cNvPr>
          <p:cNvSpPr/>
          <p:nvPr/>
        </p:nvSpPr>
        <p:spPr>
          <a:xfrm>
            <a:off x="3352680" y="586728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50">
            <a:extLst>
              <a:ext uri="{FF2B5EF4-FFF2-40B4-BE49-F238E27FC236}">
                <a16:creationId xmlns:a16="http://schemas.microsoft.com/office/drawing/2014/main" id="{9B106154-8817-2E4F-B135-34E45E98B063}"/>
              </a:ext>
            </a:extLst>
          </p:cNvPr>
          <p:cNvSpPr/>
          <p:nvPr/>
        </p:nvSpPr>
        <p:spPr>
          <a:xfrm>
            <a:off x="3505320" y="1447920"/>
            <a:ext cx="199368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0680"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 but for extra activation record(s)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3" name="CustomShape 51">
            <a:extLst>
              <a:ext uri="{FF2B5EF4-FFF2-40B4-BE49-F238E27FC236}">
                <a16:creationId xmlns:a16="http://schemas.microsoft.com/office/drawing/2014/main" id="{A0D2D8A2-AC2E-074E-851E-08009D4A2163}"/>
              </a:ext>
            </a:extLst>
          </p:cNvPr>
          <p:cNvSpPr/>
          <p:nvPr/>
        </p:nvSpPr>
        <p:spPr>
          <a:xfrm>
            <a:off x="3871800" y="4038480"/>
            <a:ext cx="92916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4" name="CustomShape 52">
            <a:extLst>
              <a:ext uri="{FF2B5EF4-FFF2-40B4-BE49-F238E27FC236}">
                <a16:creationId xmlns:a16="http://schemas.microsoft.com/office/drawing/2014/main" id="{C0AA30FF-BAC4-C14B-A931-ABB27AF7EDB6}"/>
              </a:ext>
            </a:extLst>
          </p:cNvPr>
          <p:cNvSpPr/>
          <p:nvPr/>
        </p:nvSpPr>
        <p:spPr>
          <a:xfrm>
            <a:off x="3512160" y="4921200"/>
            <a:ext cx="172944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 but for a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5" name="CustomShape 53">
            <a:extLst>
              <a:ext uri="{FF2B5EF4-FFF2-40B4-BE49-F238E27FC236}">
                <a16:creationId xmlns:a16="http://schemas.microsoft.com/office/drawing/2014/main" id="{B7E2A6D7-AA97-264B-9ACE-68F67DFBAB5E}"/>
              </a:ext>
            </a:extLst>
          </p:cNvPr>
          <p:cNvSpPr/>
          <p:nvPr/>
        </p:nvSpPr>
        <p:spPr>
          <a:xfrm>
            <a:off x="3871800" y="5562720"/>
            <a:ext cx="92916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6" name="CustomShape 54">
            <a:extLst>
              <a:ext uri="{FF2B5EF4-FFF2-40B4-BE49-F238E27FC236}">
                <a16:creationId xmlns:a16="http://schemas.microsoft.com/office/drawing/2014/main" id="{6E59D276-4CF6-8A42-8086-F882B0E120C9}"/>
              </a:ext>
            </a:extLst>
          </p:cNvPr>
          <p:cNvSpPr/>
          <p:nvPr/>
        </p:nvSpPr>
        <p:spPr>
          <a:xfrm>
            <a:off x="2136600" y="6445080"/>
            <a:ext cx="467208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State of both processes right </a:t>
            </a:r>
            <a:r>
              <a:rPr lang="en-US" sz="1600" b="1" strike="noStrike" spc="-1">
                <a:solidFill>
                  <a:srgbClr val="000000"/>
                </a:solidFill>
                <a:latin typeface="Arial"/>
                <a:ea typeface="Arial"/>
              </a:rPr>
              <a:t>before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 sleep returns</a:t>
            </a:r>
            <a:endParaRPr lang="en-US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2465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BBDEC-6A5E-9E45-A171-963D47E6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and Memory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DF6FDBF6-B41F-F941-BACE-4D9AC9E41F84}"/>
              </a:ext>
            </a:extLst>
          </p:cNvPr>
          <p:cNvGrpSpPr/>
          <p:nvPr/>
        </p:nvGrpSpPr>
        <p:grpSpPr>
          <a:xfrm>
            <a:off x="762120" y="1905120"/>
            <a:ext cx="2590560" cy="990360"/>
            <a:chOff x="762120" y="1905120"/>
            <a:chExt cx="2590560" cy="990360"/>
          </a:xfrm>
        </p:grpSpPr>
        <p:sp>
          <p:nvSpPr>
            <p:cNvPr id="4" name="CustomShape 13">
              <a:extLst>
                <a:ext uri="{FF2B5EF4-FFF2-40B4-BE49-F238E27FC236}">
                  <a16:creationId xmlns:a16="http://schemas.microsoft.com/office/drawing/2014/main" id="{CC857832-D36E-C149-B3F9-0A10B65DD004}"/>
                </a:ext>
              </a:extLst>
            </p:cNvPr>
            <p:cNvSpPr/>
            <p:nvPr/>
          </p:nvSpPr>
          <p:spPr>
            <a:xfrm>
              <a:off x="762120" y="1905120"/>
              <a:ext cx="2590560" cy="9903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14">
              <a:extLst>
                <a:ext uri="{FF2B5EF4-FFF2-40B4-BE49-F238E27FC236}">
                  <a16:creationId xmlns:a16="http://schemas.microsoft.com/office/drawing/2014/main" id="{399CAE5B-387C-6444-B034-2F41D129F1AC}"/>
                </a:ext>
              </a:extLst>
            </p:cNvPr>
            <p:cNvSpPr/>
            <p:nvPr/>
          </p:nvSpPr>
          <p:spPr>
            <a:xfrm>
              <a:off x="1610280" y="2065320"/>
              <a:ext cx="8942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stack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6" name="CustomShape 15">
            <a:extLst>
              <a:ext uri="{FF2B5EF4-FFF2-40B4-BE49-F238E27FC236}">
                <a16:creationId xmlns:a16="http://schemas.microsoft.com/office/drawing/2014/main" id="{13F8BDF3-3B52-9E4E-B4FA-FDDF730CA103}"/>
              </a:ext>
            </a:extLst>
          </p:cNvPr>
          <p:cNvSpPr/>
          <p:nvPr/>
        </p:nvSpPr>
        <p:spPr>
          <a:xfrm>
            <a:off x="762120" y="2895480"/>
            <a:ext cx="2590560" cy="1066320"/>
          </a:xfrm>
          <a:prstGeom prst="rect">
            <a:avLst/>
          </a:prstGeom>
          <a:solidFill>
            <a:srgbClr val="7A8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917B6C3B-A795-5D42-A59E-6B4EA76959BE}"/>
              </a:ext>
            </a:extLst>
          </p:cNvPr>
          <p:cNvGrpSpPr/>
          <p:nvPr/>
        </p:nvGrpSpPr>
        <p:grpSpPr>
          <a:xfrm>
            <a:off x="762120" y="3962520"/>
            <a:ext cx="2590560" cy="761760"/>
            <a:chOff x="762120" y="3962520"/>
            <a:chExt cx="2590560" cy="761760"/>
          </a:xfrm>
        </p:grpSpPr>
        <p:sp>
          <p:nvSpPr>
            <p:cNvPr id="8" name="CustomShape 17">
              <a:extLst>
                <a:ext uri="{FF2B5EF4-FFF2-40B4-BE49-F238E27FC236}">
                  <a16:creationId xmlns:a16="http://schemas.microsoft.com/office/drawing/2014/main" id="{462BF7CF-373D-8345-98BA-3EB579CB082E}"/>
                </a:ext>
              </a:extLst>
            </p:cNvPr>
            <p:cNvSpPr/>
            <p:nvPr/>
          </p:nvSpPr>
          <p:spPr>
            <a:xfrm>
              <a:off x="762120" y="396252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8">
              <a:extLst>
                <a:ext uri="{FF2B5EF4-FFF2-40B4-BE49-F238E27FC236}">
                  <a16:creationId xmlns:a16="http://schemas.microsoft.com/office/drawing/2014/main" id="{F9E59917-E657-524D-919D-7D9B020FA57C}"/>
                </a:ext>
              </a:extLst>
            </p:cNvPr>
            <p:cNvSpPr/>
            <p:nvPr/>
          </p:nvSpPr>
          <p:spPr>
            <a:xfrm>
              <a:off x="1626840" y="4110120"/>
              <a:ext cx="86076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heap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10" name="Group 19">
            <a:extLst>
              <a:ext uri="{FF2B5EF4-FFF2-40B4-BE49-F238E27FC236}">
                <a16:creationId xmlns:a16="http://schemas.microsoft.com/office/drawing/2014/main" id="{7875FB47-2838-1145-9DC0-6AD528141CA1}"/>
              </a:ext>
            </a:extLst>
          </p:cNvPr>
          <p:cNvGrpSpPr/>
          <p:nvPr/>
        </p:nvGrpSpPr>
        <p:grpSpPr>
          <a:xfrm>
            <a:off x="762120" y="4689360"/>
            <a:ext cx="2590560" cy="832320"/>
            <a:chOff x="762120" y="4689360"/>
            <a:chExt cx="2590560" cy="832320"/>
          </a:xfrm>
        </p:grpSpPr>
        <p:sp>
          <p:nvSpPr>
            <p:cNvPr id="11" name="CustomShape 20">
              <a:extLst>
                <a:ext uri="{FF2B5EF4-FFF2-40B4-BE49-F238E27FC236}">
                  <a16:creationId xmlns:a16="http://schemas.microsoft.com/office/drawing/2014/main" id="{BC113893-4B30-2548-905A-405422A24DF7}"/>
                </a:ext>
              </a:extLst>
            </p:cNvPr>
            <p:cNvSpPr/>
            <p:nvPr/>
          </p:nvSpPr>
          <p:spPr>
            <a:xfrm>
              <a:off x="762120" y="472428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21">
              <a:extLst>
                <a:ext uri="{FF2B5EF4-FFF2-40B4-BE49-F238E27FC236}">
                  <a16:creationId xmlns:a16="http://schemas.microsoft.com/office/drawing/2014/main" id="{60C6D426-6D3F-C449-B8FD-F6217040EFA7}"/>
                </a:ext>
              </a:extLst>
            </p:cNvPr>
            <p:cNvSpPr/>
            <p:nvPr/>
          </p:nvSpPr>
          <p:spPr>
            <a:xfrm>
              <a:off x="1537920" y="4689360"/>
              <a:ext cx="1038960" cy="832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data</a:t>
              </a:r>
              <a:endParaRPr lang="en-US" sz="2400" b="0" strike="noStrike" spc="-1">
                <a:latin typeface="Arial"/>
              </a:endParaRPr>
            </a:p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a = 12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2ECD49BB-58C7-8E46-B99F-DBCF2C429751}"/>
              </a:ext>
            </a:extLst>
          </p:cNvPr>
          <p:cNvGrpSpPr/>
          <p:nvPr/>
        </p:nvGrpSpPr>
        <p:grpSpPr>
          <a:xfrm>
            <a:off x="762120" y="5486400"/>
            <a:ext cx="2590560" cy="761760"/>
            <a:chOff x="762120" y="5486400"/>
            <a:chExt cx="2590560" cy="761760"/>
          </a:xfrm>
        </p:grpSpPr>
        <p:sp>
          <p:nvSpPr>
            <p:cNvPr id="14" name="CustomShape 23">
              <a:extLst>
                <a:ext uri="{FF2B5EF4-FFF2-40B4-BE49-F238E27FC236}">
                  <a16:creationId xmlns:a16="http://schemas.microsoft.com/office/drawing/2014/main" id="{7410BC4A-9C03-F243-8222-A21B85B60F2D}"/>
                </a:ext>
              </a:extLst>
            </p:cNvPr>
            <p:cNvSpPr/>
            <p:nvPr/>
          </p:nvSpPr>
          <p:spPr>
            <a:xfrm>
              <a:off x="762120" y="548640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24">
              <a:extLst>
                <a:ext uri="{FF2B5EF4-FFF2-40B4-BE49-F238E27FC236}">
                  <a16:creationId xmlns:a16="http://schemas.microsoft.com/office/drawing/2014/main" id="{5130BF24-AE5C-4A49-8F30-D99081A7378E}"/>
                </a:ext>
              </a:extLst>
            </p:cNvPr>
            <p:cNvSpPr/>
            <p:nvPr/>
          </p:nvSpPr>
          <p:spPr>
            <a:xfrm>
              <a:off x="1719720" y="5634000"/>
              <a:ext cx="6746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text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6" name="Line 25">
            <a:extLst>
              <a:ext uri="{FF2B5EF4-FFF2-40B4-BE49-F238E27FC236}">
                <a16:creationId xmlns:a16="http://schemas.microsoft.com/office/drawing/2014/main" id="{FD629892-E93A-3843-A2CF-2CCA0CAC6B6B}"/>
              </a:ext>
            </a:extLst>
          </p:cNvPr>
          <p:cNvSpPr/>
          <p:nvPr/>
        </p:nvSpPr>
        <p:spPr>
          <a:xfrm>
            <a:off x="2057400" y="28954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26">
            <a:extLst>
              <a:ext uri="{FF2B5EF4-FFF2-40B4-BE49-F238E27FC236}">
                <a16:creationId xmlns:a16="http://schemas.microsoft.com/office/drawing/2014/main" id="{2E98FD3F-3146-F747-8B6D-22376EA74A41}"/>
              </a:ext>
            </a:extLst>
          </p:cNvPr>
          <p:cNvSpPr/>
          <p:nvPr/>
        </p:nvSpPr>
        <p:spPr>
          <a:xfrm flipV="1">
            <a:off x="2057400" y="35812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" name="Group 27">
            <a:extLst>
              <a:ext uri="{FF2B5EF4-FFF2-40B4-BE49-F238E27FC236}">
                <a16:creationId xmlns:a16="http://schemas.microsoft.com/office/drawing/2014/main" id="{D758EAE0-AABD-F84B-8F0D-E40AF3937EFB}"/>
              </a:ext>
            </a:extLst>
          </p:cNvPr>
          <p:cNvGrpSpPr/>
          <p:nvPr/>
        </p:nvGrpSpPr>
        <p:grpSpPr>
          <a:xfrm>
            <a:off x="5486400" y="1905120"/>
            <a:ext cx="2590560" cy="761760"/>
            <a:chOff x="5486400" y="1905120"/>
            <a:chExt cx="2590560" cy="761760"/>
          </a:xfrm>
        </p:grpSpPr>
        <p:sp>
          <p:nvSpPr>
            <p:cNvPr id="19" name="CustomShape 28">
              <a:extLst>
                <a:ext uri="{FF2B5EF4-FFF2-40B4-BE49-F238E27FC236}">
                  <a16:creationId xmlns:a16="http://schemas.microsoft.com/office/drawing/2014/main" id="{3D850F60-A3A3-4248-B97C-5D1BD7385EC9}"/>
                </a:ext>
              </a:extLst>
            </p:cNvPr>
            <p:cNvSpPr/>
            <p:nvPr/>
          </p:nvSpPr>
          <p:spPr>
            <a:xfrm>
              <a:off x="5486400" y="190512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9">
              <a:extLst>
                <a:ext uri="{FF2B5EF4-FFF2-40B4-BE49-F238E27FC236}">
                  <a16:creationId xmlns:a16="http://schemas.microsoft.com/office/drawing/2014/main" id="{46A4E00F-3216-A54B-950C-4512DE2014AE}"/>
                </a:ext>
              </a:extLst>
            </p:cNvPr>
            <p:cNvSpPr/>
            <p:nvPr/>
          </p:nvSpPr>
          <p:spPr>
            <a:xfrm>
              <a:off x="6334560" y="2052720"/>
              <a:ext cx="8942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stack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21" name="CustomShape 30">
            <a:extLst>
              <a:ext uri="{FF2B5EF4-FFF2-40B4-BE49-F238E27FC236}">
                <a16:creationId xmlns:a16="http://schemas.microsoft.com/office/drawing/2014/main" id="{684805FF-415B-EF4F-879F-B70D49C840C2}"/>
              </a:ext>
            </a:extLst>
          </p:cNvPr>
          <p:cNvSpPr/>
          <p:nvPr/>
        </p:nvSpPr>
        <p:spPr>
          <a:xfrm>
            <a:off x="5486400" y="2666880"/>
            <a:ext cx="2590560" cy="1294920"/>
          </a:xfrm>
          <a:prstGeom prst="rect">
            <a:avLst/>
          </a:prstGeom>
          <a:solidFill>
            <a:srgbClr val="7A8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" name="Group 31">
            <a:extLst>
              <a:ext uri="{FF2B5EF4-FFF2-40B4-BE49-F238E27FC236}">
                <a16:creationId xmlns:a16="http://schemas.microsoft.com/office/drawing/2014/main" id="{5B3EE3C0-179C-0744-9781-BAA1503CFE02}"/>
              </a:ext>
            </a:extLst>
          </p:cNvPr>
          <p:cNvGrpSpPr/>
          <p:nvPr/>
        </p:nvGrpSpPr>
        <p:grpSpPr>
          <a:xfrm>
            <a:off x="5486400" y="3962520"/>
            <a:ext cx="2590560" cy="761760"/>
            <a:chOff x="5486400" y="3962520"/>
            <a:chExt cx="2590560" cy="761760"/>
          </a:xfrm>
        </p:grpSpPr>
        <p:sp>
          <p:nvSpPr>
            <p:cNvPr id="23" name="CustomShape 32">
              <a:extLst>
                <a:ext uri="{FF2B5EF4-FFF2-40B4-BE49-F238E27FC236}">
                  <a16:creationId xmlns:a16="http://schemas.microsoft.com/office/drawing/2014/main" id="{5C337EEA-2F6E-234E-ABCE-F510A75A8EF2}"/>
                </a:ext>
              </a:extLst>
            </p:cNvPr>
            <p:cNvSpPr/>
            <p:nvPr/>
          </p:nvSpPr>
          <p:spPr>
            <a:xfrm>
              <a:off x="5486400" y="396252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33">
              <a:extLst>
                <a:ext uri="{FF2B5EF4-FFF2-40B4-BE49-F238E27FC236}">
                  <a16:creationId xmlns:a16="http://schemas.microsoft.com/office/drawing/2014/main" id="{13BFEBED-F424-3449-94E0-BDAF04ACDF4C}"/>
                </a:ext>
              </a:extLst>
            </p:cNvPr>
            <p:cNvSpPr/>
            <p:nvPr/>
          </p:nvSpPr>
          <p:spPr>
            <a:xfrm>
              <a:off x="6351120" y="4110120"/>
              <a:ext cx="86076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heap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5" name="Group 34">
            <a:extLst>
              <a:ext uri="{FF2B5EF4-FFF2-40B4-BE49-F238E27FC236}">
                <a16:creationId xmlns:a16="http://schemas.microsoft.com/office/drawing/2014/main" id="{949E65BF-015F-0E49-A9AB-F901278E6856}"/>
              </a:ext>
            </a:extLst>
          </p:cNvPr>
          <p:cNvGrpSpPr/>
          <p:nvPr/>
        </p:nvGrpSpPr>
        <p:grpSpPr>
          <a:xfrm>
            <a:off x="5486400" y="4689360"/>
            <a:ext cx="2590560" cy="832320"/>
            <a:chOff x="5486400" y="4689360"/>
            <a:chExt cx="2590560" cy="832320"/>
          </a:xfrm>
        </p:grpSpPr>
        <p:sp>
          <p:nvSpPr>
            <p:cNvPr id="26" name="CustomShape 35">
              <a:extLst>
                <a:ext uri="{FF2B5EF4-FFF2-40B4-BE49-F238E27FC236}">
                  <a16:creationId xmlns:a16="http://schemas.microsoft.com/office/drawing/2014/main" id="{34055556-CC69-EA49-B14A-BDAA7CE581F3}"/>
                </a:ext>
              </a:extLst>
            </p:cNvPr>
            <p:cNvSpPr/>
            <p:nvPr/>
          </p:nvSpPr>
          <p:spPr>
            <a:xfrm>
              <a:off x="5486400" y="472428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36">
              <a:extLst>
                <a:ext uri="{FF2B5EF4-FFF2-40B4-BE49-F238E27FC236}">
                  <a16:creationId xmlns:a16="http://schemas.microsoft.com/office/drawing/2014/main" id="{B8265B10-CBC1-8E46-BE1B-9525148BD310}"/>
                </a:ext>
              </a:extLst>
            </p:cNvPr>
            <p:cNvSpPr/>
            <p:nvPr/>
          </p:nvSpPr>
          <p:spPr>
            <a:xfrm>
              <a:off x="6262200" y="4689360"/>
              <a:ext cx="1038960" cy="832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data</a:t>
              </a:r>
              <a:endParaRPr lang="en-US" sz="2400" b="0" strike="noStrike" spc="-1">
                <a:latin typeface="Arial"/>
              </a:endParaRPr>
            </a:p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F2600"/>
                  </a:solidFill>
                  <a:latin typeface="Arial"/>
                  <a:ea typeface="Arial"/>
                </a:rPr>
                <a:t>a = 15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28" name="Group 37">
            <a:extLst>
              <a:ext uri="{FF2B5EF4-FFF2-40B4-BE49-F238E27FC236}">
                <a16:creationId xmlns:a16="http://schemas.microsoft.com/office/drawing/2014/main" id="{B63F8776-2EFB-0341-AA9D-819339582448}"/>
              </a:ext>
            </a:extLst>
          </p:cNvPr>
          <p:cNvGrpSpPr/>
          <p:nvPr/>
        </p:nvGrpSpPr>
        <p:grpSpPr>
          <a:xfrm>
            <a:off x="5486400" y="5486400"/>
            <a:ext cx="2590560" cy="761760"/>
            <a:chOff x="5486400" y="5486400"/>
            <a:chExt cx="2590560" cy="761760"/>
          </a:xfrm>
        </p:grpSpPr>
        <p:sp>
          <p:nvSpPr>
            <p:cNvPr id="29" name="CustomShape 38">
              <a:extLst>
                <a:ext uri="{FF2B5EF4-FFF2-40B4-BE49-F238E27FC236}">
                  <a16:creationId xmlns:a16="http://schemas.microsoft.com/office/drawing/2014/main" id="{68B6DAE5-3AFC-E240-8296-8CC0628D65E9}"/>
                </a:ext>
              </a:extLst>
            </p:cNvPr>
            <p:cNvSpPr/>
            <p:nvPr/>
          </p:nvSpPr>
          <p:spPr>
            <a:xfrm>
              <a:off x="5486400" y="5486400"/>
              <a:ext cx="2590560" cy="761760"/>
            </a:xfrm>
            <a:prstGeom prst="rect">
              <a:avLst/>
            </a:prstGeom>
            <a:solidFill>
              <a:srgbClr val="BFBFB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39">
              <a:extLst>
                <a:ext uri="{FF2B5EF4-FFF2-40B4-BE49-F238E27FC236}">
                  <a16:creationId xmlns:a16="http://schemas.microsoft.com/office/drawing/2014/main" id="{68C0CE28-4B8D-8E40-922D-0E981C664D5E}"/>
                </a:ext>
              </a:extLst>
            </p:cNvPr>
            <p:cNvSpPr/>
            <p:nvPr/>
          </p:nvSpPr>
          <p:spPr>
            <a:xfrm>
              <a:off x="6444360" y="5634000"/>
              <a:ext cx="674640" cy="466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50760" tIns="50760" rIns="50760" bIns="50760" anchor="ctr"/>
            <a:lstStyle/>
            <a:p>
              <a:pPr marL="40680"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text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31" name="Line 40">
            <a:extLst>
              <a:ext uri="{FF2B5EF4-FFF2-40B4-BE49-F238E27FC236}">
                <a16:creationId xmlns:a16="http://schemas.microsoft.com/office/drawing/2014/main" id="{D6934AF8-6DA6-C84E-8A4E-62DFCDE56F40}"/>
              </a:ext>
            </a:extLst>
          </p:cNvPr>
          <p:cNvSpPr/>
          <p:nvPr/>
        </p:nvSpPr>
        <p:spPr>
          <a:xfrm>
            <a:off x="6781680" y="26668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Line 41">
            <a:extLst>
              <a:ext uri="{FF2B5EF4-FFF2-40B4-BE49-F238E27FC236}">
                <a16:creationId xmlns:a16="http://schemas.microsoft.com/office/drawing/2014/main" id="{CD30BABB-8C13-FF46-A6EA-93219242A4D7}"/>
              </a:ext>
            </a:extLst>
          </p:cNvPr>
          <p:cNvSpPr/>
          <p:nvPr/>
        </p:nvSpPr>
        <p:spPr>
          <a:xfrm flipV="1">
            <a:off x="6781680" y="3581280"/>
            <a:ext cx="1440" cy="38088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Line 42">
            <a:extLst>
              <a:ext uri="{FF2B5EF4-FFF2-40B4-BE49-F238E27FC236}">
                <a16:creationId xmlns:a16="http://schemas.microsoft.com/office/drawing/2014/main" id="{DF357B0C-DCB4-E84D-9CB2-B568F1ADF4DA}"/>
              </a:ext>
            </a:extLst>
          </p:cNvPr>
          <p:cNvSpPr/>
          <p:nvPr/>
        </p:nvSpPr>
        <p:spPr>
          <a:xfrm>
            <a:off x="3352680" y="228600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43">
            <a:extLst>
              <a:ext uri="{FF2B5EF4-FFF2-40B4-BE49-F238E27FC236}">
                <a16:creationId xmlns:a16="http://schemas.microsoft.com/office/drawing/2014/main" id="{06148C3B-4079-6048-9228-9B9B134F7916}"/>
              </a:ext>
            </a:extLst>
          </p:cNvPr>
          <p:cNvSpPr/>
          <p:nvPr/>
        </p:nvSpPr>
        <p:spPr>
          <a:xfrm>
            <a:off x="1510200" y="1371600"/>
            <a:ext cx="1113840" cy="46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parent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5" name="CustomShape 44">
            <a:extLst>
              <a:ext uri="{FF2B5EF4-FFF2-40B4-BE49-F238E27FC236}">
                <a16:creationId xmlns:a16="http://schemas.microsoft.com/office/drawing/2014/main" id="{B063077B-E891-A94B-B9BD-96631586F549}"/>
              </a:ext>
            </a:extLst>
          </p:cNvPr>
          <p:cNvSpPr/>
          <p:nvPr/>
        </p:nvSpPr>
        <p:spPr>
          <a:xfrm>
            <a:off x="6310440" y="1371600"/>
            <a:ext cx="894240" cy="46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child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6" name="Line 45">
            <a:extLst>
              <a:ext uri="{FF2B5EF4-FFF2-40B4-BE49-F238E27FC236}">
                <a16:creationId xmlns:a16="http://schemas.microsoft.com/office/drawing/2014/main" id="{FAD60C47-7001-874D-BB16-4C28EE76CF74}"/>
              </a:ext>
            </a:extLst>
          </p:cNvPr>
          <p:cNvSpPr/>
          <p:nvPr/>
        </p:nvSpPr>
        <p:spPr>
          <a:xfrm>
            <a:off x="761760" y="2666880"/>
            <a:ext cx="2590920" cy="1440"/>
          </a:xfrm>
          <a:prstGeom prst="line">
            <a:avLst/>
          </a:prstGeom>
          <a:ln w="19080" cap="rnd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46">
            <a:extLst>
              <a:ext uri="{FF2B5EF4-FFF2-40B4-BE49-F238E27FC236}">
                <a16:creationId xmlns:a16="http://schemas.microsoft.com/office/drawing/2014/main" id="{15C608E3-23A2-DA48-9B65-B2FA7F158F55}"/>
              </a:ext>
            </a:extLst>
          </p:cNvPr>
          <p:cNvSpPr/>
          <p:nvPr/>
        </p:nvSpPr>
        <p:spPr>
          <a:xfrm>
            <a:off x="825480" y="2590920"/>
            <a:ext cx="252936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FF2600"/>
                </a:solidFill>
                <a:latin typeface="Arial"/>
                <a:ea typeface="Arial"/>
              </a:rPr>
              <a:t>activation record for fprintf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" name="Line 47">
            <a:extLst>
              <a:ext uri="{FF2B5EF4-FFF2-40B4-BE49-F238E27FC236}">
                <a16:creationId xmlns:a16="http://schemas.microsoft.com/office/drawing/2014/main" id="{0E3A408B-A4EC-B548-A162-5588E7F5DAB8}"/>
              </a:ext>
            </a:extLst>
          </p:cNvPr>
          <p:cNvSpPr/>
          <p:nvPr/>
        </p:nvSpPr>
        <p:spPr>
          <a:xfrm>
            <a:off x="3352680" y="434340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Line 48">
            <a:extLst>
              <a:ext uri="{FF2B5EF4-FFF2-40B4-BE49-F238E27FC236}">
                <a16:creationId xmlns:a16="http://schemas.microsoft.com/office/drawing/2014/main" id="{01B0F609-0203-8B4F-989B-32E48F07BBA6}"/>
              </a:ext>
            </a:extLst>
          </p:cNvPr>
          <p:cNvSpPr/>
          <p:nvPr/>
        </p:nvSpPr>
        <p:spPr>
          <a:xfrm>
            <a:off x="3352680" y="525780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Line 49">
            <a:extLst>
              <a:ext uri="{FF2B5EF4-FFF2-40B4-BE49-F238E27FC236}">
                <a16:creationId xmlns:a16="http://schemas.microsoft.com/office/drawing/2014/main" id="{D21775DD-F79E-E34D-9BCF-73A15592C088}"/>
              </a:ext>
            </a:extLst>
          </p:cNvPr>
          <p:cNvSpPr/>
          <p:nvPr/>
        </p:nvSpPr>
        <p:spPr>
          <a:xfrm>
            <a:off x="3352680" y="5867280"/>
            <a:ext cx="2133720" cy="1440"/>
          </a:xfrm>
          <a:prstGeom prst="line">
            <a:avLst/>
          </a:prstGeom>
          <a:ln w="2844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50">
            <a:extLst>
              <a:ext uri="{FF2B5EF4-FFF2-40B4-BE49-F238E27FC236}">
                <a16:creationId xmlns:a16="http://schemas.microsoft.com/office/drawing/2014/main" id="{349EDA3D-4888-4C4F-943C-EFA7004A08E4}"/>
              </a:ext>
            </a:extLst>
          </p:cNvPr>
          <p:cNvSpPr/>
          <p:nvPr/>
        </p:nvSpPr>
        <p:spPr>
          <a:xfrm>
            <a:off x="3505320" y="1447920"/>
            <a:ext cx="1993680" cy="8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0680"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 but for extra activation record(s)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2" name="CustomShape 51">
            <a:extLst>
              <a:ext uri="{FF2B5EF4-FFF2-40B4-BE49-F238E27FC236}">
                <a16:creationId xmlns:a16="http://schemas.microsoft.com/office/drawing/2014/main" id="{ED482107-BF2F-8A4D-A074-C1C3AABB27D4}"/>
              </a:ext>
            </a:extLst>
          </p:cNvPr>
          <p:cNvSpPr/>
          <p:nvPr/>
        </p:nvSpPr>
        <p:spPr>
          <a:xfrm>
            <a:off x="3871800" y="4038480"/>
            <a:ext cx="92916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3" name="CustomShape 52">
            <a:extLst>
              <a:ext uri="{FF2B5EF4-FFF2-40B4-BE49-F238E27FC236}">
                <a16:creationId xmlns:a16="http://schemas.microsoft.com/office/drawing/2014/main" id="{70CAE23E-A39C-A34B-9003-775D30F4D21D}"/>
              </a:ext>
            </a:extLst>
          </p:cNvPr>
          <p:cNvSpPr/>
          <p:nvPr/>
        </p:nvSpPr>
        <p:spPr>
          <a:xfrm>
            <a:off x="3512160" y="4921200"/>
            <a:ext cx="172944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 but for a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4" name="CustomShape 53">
            <a:extLst>
              <a:ext uri="{FF2B5EF4-FFF2-40B4-BE49-F238E27FC236}">
                <a16:creationId xmlns:a16="http://schemas.microsoft.com/office/drawing/2014/main" id="{9ACA7C74-CE67-604E-B20B-083B1E7E2817}"/>
              </a:ext>
            </a:extLst>
          </p:cNvPr>
          <p:cNvSpPr/>
          <p:nvPr/>
        </p:nvSpPr>
        <p:spPr>
          <a:xfrm>
            <a:off x="3871800" y="5562720"/>
            <a:ext cx="92916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identical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5" name="CustomShape 54">
            <a:extLst>
              <a:ext uri="{FF2B5EF4-FFF2-40B4-BE49-F238E27FC236}">
                <a16:creationId xmlns:a16="http://schemas.microsoft.com/office/drawing/2014/main" id="{73C69004-6B7D-3447-927C-62C106E46891}"/>
              </a:ext>
            </a:extLst>
          </p:cNvPr>
          <p:cNvSpPr/>
          <p:nvPr/>
        </p:nvSpPr>
        <p:spPr>
          <a:xfrm>
            <a:off x="1414440" y="6445080"/>
            <a:ext cx="6318000" cy="34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State of both processes right before fprintf returns (“12” gets printed)</a:t>
            </a:r>
            <a:endParaRPr lang="en-US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543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BBDEC-6A5E-9E45-A171-963D47E6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9C14C-0F90-2D4F-886E-7FACD6F1F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times does this code print “hello”?</a:t>
            </a:r>
          </a:p>
          <a:p>
            <a:pPr marL="0" indent="0">
              <a:buNone/>
            </a:pPr>
            <a:r>
              <a:rPr lang="en-US" dirty="0"/>
              <a:t>		pid1 = fork();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fprintf</a:t>
            </a:r>
            <a:r>
              <a:rPr lang="en-US" dirty="0"/>
              <a:t>(</a:t>
            </a:r>
            <a:r>
              <a:rPr lang="en-US" dirty="0" err="1"/>
              <a:t>stdout</a:t>
            </a:r>
            <a:r>
              <a:rPr lang="en-US" dirty="0"/>
              <a:t>,”hello\n”);</a:t>
            </a:r>
          </a:p>
          <a:p>
            <a:pPr marL="0" indent="0">
              <a:buNone/>
            </a:pPr>
            <a:r>
              <a:rPr lang="en-US" dirty="0"/>
              <a:t>		pid2 = fork();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fprintf</a:t>
            </a:r>
            <a:r>
              <a:rPr lang="en-US" dirty="0"/>
              <a:t>(</a:t>
            </a:r>
            <a:r>
              <a:rPr lang="en-US" dirty="0" err="1"/>
              <a:t>stdout</a:t>
            </a:r>
            <a:r>
              <a:rPr lang="en-US" dirty="0"/>
              <a:t>,”hello\n”);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290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BBDEC-6A5E-9E45-A171-963D47E6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9C14C-0F90-2D4F-886E-7FACD6F1F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times does this code print “hello”?</a:t>
            </a:r>
          </a:p>
          <a:p>
            <a:pPr marL="0" indent="0">
              <a:buNone/>
            </a:pPr>
            <a:r>
              <a:rPr lang="en-US" dirty="0"/>
              <a:t>		pid1 = fork();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fprintf</a:t>
            </a:r>
            <a:r>
              <a:rPr lang="en-US" dirty="0"/>
              <a:t>(</a:t>
            </a:r>
            <a:r>
              <a:rPr lang="en-US" dirty="0" err="1"/>
              <a:t>stdout</a:t>
            </a:r>
            <a:r>
              <a:rPr lang="en-US" dirty="0"/>
              <a:t>,”hello\n”);</a:t>
            </a:r>
          </a:p>
          <a:p>
            <a:pPr marL="0" indent="0">
              <a:buNone/>
            </a:pPr>
            <a:r>
              <a:rPr lang="en-US" dirty="0"/>
              <a:t>		pid2 = fork();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fprintf</a:t>
            </a:r>
            <a:r>
              <a:rPr lang="en-US" dirty="0"/>
              <a:t>(</a:t>
            </a:r>
            <a:r>
              <a:rPr lang="en-US" dirty="0" err="1"/>
              <a:t>stdout</a:t>
            </a:r>
            <a:r>
              <a:rPr lang="en-US" dirty="0"/>
              <a:t>,”hello\n”);</a:t>
            </a:r>
          </a:p>
          <a:p>
            <a:endParaRPr lang="en-US" dirty="0"/>
          </a:p>
        </p:txBody>
      </p:sp>
      <p:sp>
        <p:nvSpPr>
          <p:cNvPr id="4" name="CustomShape 14">
            <a:extLst>
              <a:ext uri="{FF2B5EF4-FFF2-40B4-BE49-F238E27FC236}">
                <a16:creationId xmlns:a16="http://schemas.microsoft.com/office/drawing/2014/main" id="{0DD5075E-636A-3D43-9E8E-AFBC36D12D71}"/>
              </a:ext>
            </a:extLst>
          </p:cNvPr>
          <p:cNvSpPr/>
          <p:nvPr/>
        </p:nvSpPr>
        <p:spPr>
          <a:xfrm>
            <a:off x="5193000" y="5084640"/>
            <a:ext cx="3253320" cy="619560"/>
          </a:xfrm>
          <a:prstGeom prst="rect">
            <a:avLst/>
          </a:prstGeom>
          <a:noFill/>
          <a:ln w="38160">
            <a:solidFill>
              <a:srgbClr val="FF26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 marL="40680">
              <a:lnSpc>
                <a:spcPct val="100000"/>
              </a:lnSpc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  <a:ea typeface="Arial"/>
              </a:rPr>
              <a:t>Answer: 6 times</a:t>
            </a:r>
            <a:endParaRPr lang="en-US" sz="3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195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966-AA93-7447-82CD-6E070CA2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Homework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7E7A-4664-BA4A-B80B-6F1D23CB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How many processes does this C program create?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5B075217-F9F5-3947-8835-1A4DE92EEFDA}"/>
              </a:ext>
            </a:extLst>
          </p:cNvPr>
          <p:cNvSpPr/>
          <p:nvPr/>
        </p:nvSpPr>
        <p:spPr>
          <a:xfrm>
            <a:off x="897261" y="2341620"/>
            <a:ext cx="2971440" cy="2174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int main (int 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argc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char *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[])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if (fork ()) 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 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5" name="CustomShape 15">
            <a:extLst>
              <a:ext uri="{FF2B5EF4-FFF2-40B4-BE49-F238E27FC236}">
                <a16:creationId xmlns:a16="http://schemas.microsoft.com/office/drawing/2014/main" id="{37D3F051-D179-4C40-BD16-6863B7931580}"/>
              </a:ext>
            </a:extLst>
          </p:cNvPr>
          <p:cNvSpPr/>
          <p:nvPr/>
        </p:nvSpPr>
        <p:spPr>
          <a:xfrm>
            <a:off x="4863459" y="3005959"/>
            <a:ext cx="3383280" cy="1250731"/>
          </a:xfrm>
          <a:prstGeom prst="wedgeRoundRectCallout">
            <a:avLst>
              <a:gd name="adj1" fmla="val -74490"/>
              <a:gd name="adj2" fmla="val -18324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Typical C coding style: call fork() and if its return value is non-zero and do the if clause</a:t>
            </a:r>
            <a:endParaRPr lang="en-US" sz="1800" b="0" strike="noStrike" spc="-1" dirty="0"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96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966-AA93-7447-82CD-6E070CA2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Homework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7E7A-4664-BA4A-B80B-6F1D23CB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How many processes does this C program create?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5B075217-F9F5-3947-8835-1A4DE92EEFDA}"/>
              </a:ext>
            </a:extLst>
          </p:cNvPr>
          <p:cNvSpPr/>
          <p:nvPr/>
        </p:nvSpPr>
        <p:spPr>
          <a:xfrm>
            <a:off x="897261" y="2341620"/>
            <a:ext cx="2971440" cy="2174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int main (int 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argc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char *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[])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if (fork ()) 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 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6" name="CustomShape 14">
            <a:extLst>
              <a:ext uri="{FF2B5EF4-FFF2-40B4-BE49-F238E27FC236}">
                <a16:creationId xmlns:a16="http://schemas.microsoft.com/office/drawing/2014/main" id="{4A5DBFCE-A7CF-6C47-83AA-9AD6DB42B1EC}"/>
              </a:ext>
            </a:extLst>
          </p:cNvPr>
          <p:cNvSpPr/>
          <p:nvPr/>
        </p:nvSpPr>
        <p:spPr>
          <a:xfrm>
            <a:off x="5245200" y="2451240"/>
            <a:ext cx="571320" cy="571320"/>
          </a:xfrm>
          <a:prstGeom prst="ellipse">
            <a:avLst/>
          </a:prstGeom>
          <a:solidFill>
            <a:srgbClr val="FF401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5">
            <a:extLst>
              <a:ext uri="{FF2B5EF4-FFF2-40B4-BE49-F238E27FC236}">
                <a16:creationId xmlns:a16="http://schemas.microsoft.com/office/drawing/2014/main" id="{03EAD76A-3A90-C24C-BEF1-15784F8B64B6}"/>
              </a:ext>
            </a:extLst>
          </p:cNvPr>
          <p:cNvSpPr/>
          <p:nvPr/>
        </p:nvSpPr>
        <p:spPr>
          <a:xfrm>
            <a:off x="4332960" y="3251160"/>
            <a:ext cx="3902040" cy="360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Arial"/>
                <a:ea typeface="Arial"/>
              </a:rPr>
              <a:t>original process right when main begins</a:t>
            </a:r>
            <a:endParaRPr lang="en-US" sz="17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144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966-AA93-7447-82CD-6E070CA2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Homework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7E7A-4664-BA4A-B80B-6F1D23CB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How many processes does this C program create?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5B075217-F9F5-3947-8835-1A4DE92EEFDA}"/>
              </a:ext>
            </a:extLst>
          </p:cNvPr>
          <p:cNvSpPr/>
          <p:nvPr/>
        </p:nvSpPr>
        <p:spPr>
          <a:xfrm>
            <a:off x="897261" y="2341620"/>
            <a:ext cx="2971440" cy="2174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int main (int 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argc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char *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[])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lang="zh-CN" altLang="en-US" sz="1700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</a:rPr>
              <a:t> </a:t>
            </a:r>
            <a:r>
              <a:rPr lang="en-US" sz="1700" b="0" strike="noStrike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</a:rPr>
              <a:t>fork ();</a:t>
            </a:r>
            <a:endParaRPr lang="en-US" sz="1700" b="0" strike="noStrike" spc="-1" dirty="0">
              <a:highlight>
                <a:srgbClr val="FFFF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if (fork ()) 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 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8" name="CustomShape 14">
            <a:extLst>
              <a:ext uri="{FF2B5EF4-FFF2-40B4-BE49-F238E27FC236}">
                <a16:creationId xmlns:a16="http://schemas.microsoft.com/office/drawing/2014/main" id="{D423E760-1D15-3042-83B7-6BA090A050BB}"/>
              </a:ext>
            </a:extLst>
          </p:cNvPr>
          <p:cNvSpPr/>
          <p:nvPr/>
        </p:nvSpPr>
        <p:spPr>
          <a:xfrm>
            <a:off x="5245200" y="2451240"/>
            <a:ext cx="571320" cy="571320"/>
          </a:xfrm>
          <a:prstGeom prst="ellipse">
            <a:avLst/>
          </a:prstGeom>
          <a:solidFill>
            <a:srgbClr val="FF401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15">
            <a:extLst>
              <a:ext uri="{FF2B5EF4-FFF2-40B4-BE49-F238E27FC236}">
                <a16:creationId xmlns:a16="http://schemas.microsoft.com/office/drawing/2014/main" id="{B262504D-A242-CC45-85DE-B45AE0FEC862}"/>
              </a:ext>
            </a:extLst>
          </p:cNvPr>
          <p:cNvSpPr/>
          <p:nvPr/>
        </p:nvSpPr>
        <p:spPr>
          <a:xfrm>
            <a:off x="1890000" y="3027010"/>
            <a:ext cx="4120560" cy="279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0104" y="13539"/>
                </a:lnTo>
                <a:cubicBezTo>
                  <a:pt x="10094" y="13637"/>
                  <a:pt x="10083" y="13735"/>
                  <a:pt x="10083" y="13837"/>
                </a:cubicBezTo>
                <a:lnTo>
                  <a:pt x="10083" y="19635"/>
                </a:lnTo>
                <a:cubicBezTo>
                  <a:pt x="10083" y="20720"/>
                  <a:pt x="10679" y="21600"/>
                  <a:pt x="11415" y="21600"/>
                </a:cubicBezTo>
                <a:lnTo>
                  <a:pt x="20269" y="21600"/>
                </a:lnTo>
                <a:cubicBezTo>
                  <a:pt x="21004" y="21600"/>
                  <a:pt x="21600" y="20720"/>
                  <a:pt x="21600" y="19635"/>
                </a:cubicBezTo>
                <a:lnTo>
                  <a:pt x="21600" y="13837"/>
                </a:lnTo>
                <a:cubicBezTo>
                  <a:pt x="21600" y="12752"/>
                  <a:pt x="21004" y="11872"/>
                  <a:pt x="20269" y="11872"/>
                </a:cubicBezTo>
                <a:lnTo>
                  <a:pt x="11415" y="11872"/>
                </a:lnTo>
                <a:cubicBezTo>
                  <a:pt x="11255" y="11872"/>
                  <a:pt x="11103" y="11921"/>
                  <a:pt x="10961" y="11998"/>
                </a:cubicBez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16">
            <a:extLst>
              <a:ext uri="{FF2B5EF4-FFF2-40B4-BE49-F238E27FC236}">
                <a16:creationId xmlns:a16="http://schemas.microsoft.com/office/drawing/2014/main" id="{00F3A347-CC56-3B43-8B2D-6C66C1378C60}"/>
              </a:ext>
            </a:extLst>
          </p:cNvPr>
          <p:cNvSpPr/>
          <p:nvPr/>
        </p:nvSpPr>
        <p:spPr>
          <a:xfrm>
            <a:off x="6477120" y="3124080"/>
            <a:ext cx="571320" cy="571320"/>
          </a:xfrm>
          <a:prstGeom prst="ellipse">
            <a:avLst/>
          </a:prstGeom>
          <a:solidFill>
            <a:srgbClr val="006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C57B6-0DF3-544C-9DA0-2F6D83F6904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749200" y="2799360"/>
            <a:ext cx="832680" cy="527040"/>
          </a:xfrm>
          <a:prstGeom prst="rect">
            <a:avLst/>
          </a:prstGeom>
          <a:ln>
            <a:noFill/>
          </a:ln>
        </p:spPr>
      </p:pic>
      <p:sp>
        <p:nvSpPr>
          <p:cNvPr id="12" name="CustomShape 17">
            <a:extLst>
              <a:ext uri="{FF2B5EF4-FFF2-40B4-BE49-F238E27FC236}">
                <a16:creationId xmlns:a16="http://schemas.microsoft.com/office/drawing/2014/main" id="{E5635F2E-2632-244A-9C6A-32A87CA42648}"/>
              </a:ext>
            </a:extLst>
          </p:cNvPr>
          <p:cNvSpPr/>
          <p:nvPr/>
        </p:nvSpPr>
        <p:spPr>
          <a:xfrm>
            <a:off x="5822640" y="2565360"/>
            <a:ext cx="664920" cy="360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/>
          <a:lstStyle/>
          <a:p>
            <a:pPr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Arial"/>
                <a:ea typeface="Arial"/>
              </a:rPr>
              <a:t>fork ()</a:t>
            </a:r>
            <a:endParaRPr lang="en-US" sz="1700" b="0" strike="noStrike" spc="-1">
              <a:latin typeface="Arial"/>
            </a:endParaRPr>
          </a:p>
        </p:txBody>
      </p:sp>
      <p:sp>
        <p:nvSpPr>
          <p:cNvPr id="13" name="TextShape 18">
            <a:extLst>
              <a:ext uri="{FF2B5EF4-FFF2-40B4-BE49-F238E27FC236}">
                <a16:creationId xmlns:a16="http://schemas.microsoft.com/office/drawing/2014/main" id="{69DFB0A5-5A0E-7A4D-B7D6-20B070E39D1B}"/>
              </a:ext>
            </a:extLst>
          </p:cNvPr>
          <p:cNvSpPr txBox="1"/>
          <p:nvPr/>
        </p:nvSpPr>
        <p:spPr>
          <a:xfrm>
            <a:off x="3950280" y="4689080"/>
            <a:ext cx="2011680" cy="109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0680"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Call to fork() creates a copy of the original process</a:t>
            </a:r>
            <a:endParaRPr lang="en-US" sz="17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3097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966-AA93-7447-82CD-6E070CA2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Homework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7E7A-4664-BA4A-B80B-6F1D23CB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How many processes does this C program create?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5B075217-F9F5-3947-8835-1A4DE92EEFDA}"/>
              </a:ext>
            </a:extLst>
          </p:cNvPr>
          <p:cNvSpPr/>
          <p:nvPr/>
        </p:nvSpPr>
        <p:spPr>
          <a:xfrm>
            <a:off x="897261" y="2341620"/>
            <a:ext cx="2971440" cy="2174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int main (int 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argc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char *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[])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sng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sng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if (fork ()) 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 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8" name="CustomShape 14">
            <a:extLst>
              <a:ext uri="{FF2B5EF4-FFF2-40B4-BE49-F238E27FC236}">
                <a16:creationId xmlns:a16="http://schemas.microsoft.com/office/drawing/2014/main" id="{47FF1E00-1F93-3D4B-9076-73F620537ED3}"/>
              </a:ext>
            </a:extLst>
          </p:cNvPr>
          <p:cNvSpPr/>
          <p:nvPr/>
        </p:nvSpPr>
        <p:spPr>
          <a:xfrm>
            <a:off x="4927680" y="2603520"/>
            <a:ext cx="571320" cy="571320"/>
          </a:xfrm>
          <a:prstGeom prst="ellipse">
            <a:avLst/>
          </a:prstGeom>
          <a:solidFill>
            <a:srgbClr val="FF401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15">
            <a:extLst>
              <a:ext uri="{FF2B5EF4-FFF2-40B4-BE49-F238E27FC236}">
                <a16:creationId xmlns:a16="http://schemas.microsoft.com/office/drawing/2014/main" id="{18C79EDF-1136-AD4E-80D0-0964EF40764D}"/>
              </a:ext>
            </a:extLst>
          </p:cNvPr>
          <p:cNvSpPr/>
          <p:nvPr/>
        </p:nvSpPr>
        <p:spPr>
          <a:xfrm>
            <a:off x="3683160" y="4622760"/>
            <a:ext cx="3479400" cy="186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8661"/>
                </a:moveTo>
                <a:lnTo>
                  <a:pt x="0" y="2939"/>
                </a:lnTo>
                <a:cubicBezTo>
                  <a:pt x="0" y="1316"/>
                  <a:pt x="706" y="0"/>
                  <a:pt x="1577" y="0"/>
                </a:cubicBezTo>
                <a:lnTo>
                  <a:pt x="20023" y="0"/>
                </a:lnTo>
                <a:cubicBezTo>
                  <a:pt x="20894" y="0"/>
                  <a:pt x="21600" y="1316"/>
                  <a:pt x="21600" y="2939"/>
                </a:cubicBezTo>
                <a:lnTo>
                  <a:pt x="21600" y="18661"/>
                </a:lnTo>
                <a:cubicBezTo>
                  <a:pt x="21600" y="20284"/>
                  <a:pt x="20894" y="21600"/>
                  <a:pt x="20023" y="21600"/>
                </a:cubicBezTo>
                <a:lnTo>
                  <a:pt x="1577" y="21600"/>
                </a:lnTo>
                <a:cubicBezTo>
                  <a:pt x="706" y="21600"/>
                  <a:pt x="0" y="20284"/>
                  <a:pt x="0" y="18661"/>
                </a:cubicBez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We now have two independent processes, each about to execute the same code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10" name="CustomShape 16">
            <a:extLst>
              <a:ext uri="{FF2B5EF4-FFF2-40B4-BE49-F238E27FC236}">
                <a16:creationId xmlns:a16="http://schemas.microsoft.com/office/drawing/2014/main" id="{4A928F74-4708-0C46-9E0B-4C833BEA4E84}"/>
              </a:ext>
            </a:extLst>
          </p:cNvPr>
          <p:cNvSpPr/>
          <p:nvPr/>
        </p:nvSpPr>
        <p:spPr>
          <a:xfrm>
            <a:off x="6908760" y="2603520"/>
            <a:ext cx="571320" cy="571320"/>
          </a:xfrm>
          <a:prstGeom prst="ellipse">
            <a:avLst/>
          </a:prstGeom>
          <a:solidFill>
            <a:srgbClr val="006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858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966-AA93-7447-82CD-6E070CA2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Homework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7E7A-4664-BA4A-B80B-6F1D23CB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How many processes does this C program create?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5B075217-F9F5-3947-8835-1A4DE92EEFDA}"/>
              </a:ext>
            </a:extLst>
          </p:cNvPr>
          <p:cNvSpPr/>
          <p:nvPr/>
        </p:nvSpPr>
        <p:spPr>
          <a:xfrm>
            <a:off x="897261" y="2341620"/>
            <a:ext cx="2971440" cy="2174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int main (int 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argc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char *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[])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sng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sng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if (</a:t>
            </a:r>
            <a:r>
              <a:rPr lang="en-US" sz="1700" b="0" strike="noStrike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</a:rPr>
              <a:t>fork ())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 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8" name="CustomShape 14">
            <a:extLst>
              <a:ext uri="{FF2B5EF4-FFF2-40B4-BE49-F238E27FC236}">
                <a16:creationId xmlns:a16="http://schemas.microsoft.com/office/drawing/2014/main" id="{47FF1E00-1F93-3D4B-9076-73F620537ED3}"/>
              </a:ext>
            </a:extLst>
          </p:cNvPr>
          <p:cNvSpPr/>
          <p:nvPr/>
        </p:nvSpPr>
        <p:spPr>
          <a:xfrm>
            <a:off x="4927680" y="2603520"/>
            <a:ext cx="571320" cy="571320"/>
          </a:xfrm>
          <a:prstGeom prst="ellipse">
            <a:avLst/>
          </a:prstGeom>
          <a:solidFill>
            <a:srgbClr val="FF401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15">
            <a:extLst>
              <a:ext uri="{FF2B5EF4-FFF2-40B4-BE49-F238E27FC236}">
                <a16:creationId xmlns:a16="http://schemas.microsoft.com/office/drawing/2014/main" id="{18C79EDF-1136-AD4E-80D0-0964EF40764D}"/>
              </a:ext>
            </a:extLst>
          </p:cNvPr>
          <p:cNvSpPr/>
          <p:nvPr/>
        </p:nvSpPr>
        <p:spPr>
          <a:xfrm>
            <a:off x="3683160" y="4622760"/>
            <a:ext cx="3479400" cy="186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8661"/>
                </a:moveTo>
                <a:lnTo>
                  <a:pt x="0" y="2939"/>
                </a:lnTo>
                <a:cubicBezTo>
                  <a:pt x="0" y="1316"/>
                  <a:pt x="706" y="0"/>
                  <a:pt x="1577" y="0"/>
                </a:cubicBezTo>
                <a:lnTo>
                  <a:pt x="20023" y="0"/>
                </a:lnTo>
                <a:cubicBezTo>
                  <a:pt x="20894" y="0"/>
                  <a:pt x="21600" y="1316"/>
                  <a:pt x="21600" y="2939"/>
                </a:cubicBezTo>
                <a:lnTo>
                  <a:pt x="21600" y="18661"/>
                </a:lnTo>
                <a:cubicBezTo>
                  <a:pt x="21600" y="20284"/>
                  <a:pt x="20894" y="21600"/>
                  <a:pt x="20023" y="21600"/>
                </a:cubicBezTo>
                <a:lnTo>
                  <a:pt x="1577" y="21600"/>
                </a:lnTo>
                <a:cubicBezTo>
                  <a:pt x="706" y="21600"/>
                  <a:pt x="0" y="20284"/>
                  <a:pt x="0" y="18661"/>
                </a:cubicBez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Arial"/>
                <a:ea typeface="Arial"/>
              </a:rPr>
              <a:t>We now have two independent processes, each about to execute the same code</a:t>
            </a:r>
            <a:endParaRPr lang="en-US" sz="1700" b="0" strike="noStrike" spc="-1">
              <a:latin typeface="Arial"/>
            </a:endParaRPr>
          </a:p>
          <a:p>
            <a:pPr marL="40680">
              <a:lnSpc>
                <a:spcPct val="100000"/>
              </a:lnSpc>
            </a:pPr>
            <a:r>
              <a:rPr lang="en-US" sz="1700" b="0" strike="noStrike" spc="-1">
                <a:solidFill>
                  <a:srgbClr val="000000"/>
                </a:solidFill>
                <a:latin typeface="Arial"/>
                <a:ea typeface="Arial"/>
              </a:rPr>
              <a:t>This code calls fork</a:t>
            </a:r>
            <a:endParaRPr lang="en-US" sz="1700" b="0" strike="noStrike" spc="-1">
              <a:latin typeface="Arial"/>
            </a:endParaRPr>
          </a:p>
        </p:txBody>
      </p:sp>
      <p:sp>
        <p:nvSpPr>
          <p:cNvPr id="10" name="CustomShape 16">
            <a:extLst>
              <a:ext uri="{FF2B5EF4-FFF2-40B4-BE49-F238E27FC236}">
                <a16:creationId xmlns:a16="http://schemas.microsoft.com/office/drawing/2014/main" id="{4A928F74-4708-0C46-9E0B-4C833BEA4E84}"/>
              </a:ext>
            </a:extLst>
          </p:cNvPr>
          <p:cNvSpPr/>
          <p:nvPr/>
        </p:nvSpPr>
        <p:spPr>
          <a:xfrm>
            <a:off x="6908760" y="2603520"/>
            <a:ext cx="571320" cy="571320"/>
          </a:xfrm>
          <a:prstGeom prst="ellipse">
            <a:avLst/>
          </a:prstGeom>
          <a:solidFill>
            <a:srgbClr val="006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09289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966-AA93-7447-82CD-6E070CA2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Homework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7E7A-4664-BA4A-B80B-6F1D23CB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How many processes does this C program create?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5B075217-F9F5-3947-8835-1A4DE92EEFDA}"/>
              </a:ext>
            </a:extLst>
          </p:cNvPr>
          <p:cNvSpPr/>
          <p:nvPr/>
        </p:nvSpPr>
        <p:spPr>
          <a:xfrm>
            <a:off x="897261" y="2341620"/>
            <a:ext cx="2971440" cy="2174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int main (int 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argc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char *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[])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sng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sng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if (</a:t>
            </a:r>
            <a:r>
              <a:rPr lang="en-US" sz="1700" b="0" strike="noStrike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</a:rPr>
              <a:t>fork ())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 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11" name="CustomShape 14">
            <a:extLst>
              <a:ext uri="{FF2B5EF4-FFF2-40B4-BE49-F238E27FC236}">
                <a16:creationId xmlns:a16="http://schemas.microsoft.com/office/drawing/2014/main" id="{639B8FD9-5CD6-2D44-A145-0ACB7EA772E2}"/>
              </a:ext>
            </a:extLst>
          </p:cNvPr>
          <p:cNvSpPr/>
          <p:nvPr/>
        </p:nvSpPr>
        <p:spPr>
          <a:xfrm>
            <a:off x="4419720" y="2603520"/>
            <a:ext cx="571320" cy="571320"/>
          </a:xfrm>
          <a:prstGeom prst="ellipse">
            <a:avLst/>
          </a:prstGeom>
          <a:solidFill>
            <a:srgbClr val="FF401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15">
            <a:extLst>
              <a:ext uri="{FF2B5EF4-FFF2-40B4-BE49-F238E27FC236}">
                <a16:creationId xmlns:a16="http://schemas.microsoft.com/office/drawing/2014/main" id="{5CE80F4A-323F-AD44-AFA0-0440C42701C9}"/>
              </a:ext>
            </a:extLst>
          </p:cNvPr>
          <p:cNvSpPr/>
          <p:nvPr/>
        </p:nvSpPr>
        <p:spPr>
          <a:xfrm>
            <a:off x="6400800" y="2603520"/>
            <a:ext cx="571320" cy="571320"/>
          </a:xfrm>
          <a:prstGeom prst="ellipse">
            <a:avLst/>
          </a:prstGeom>
          <a:solidFill>
            <a:srgbClr val="006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6362D3-365B-3947-B298-98CC749143D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488120" y="3142440"/>
            <a:ext cx="518760" cy="7513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D7684B-2F64-1147-A784-3BCE9AD89E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397200" y="3137040"/>
            <a:ext cx="518760" cy="751320"/>
          </a:xfrm>
          <a:prstGeom prst="rect">
            <a:avLst/>
          </a:prstGeom>
          <a:ln>
            <a:noFill/>
          </a:ln>
        </p:spPr>
      </p:pic>
      <p:sp>
        <p:nvSpPr>
          <p:cNvPr id="15" name="CustomShape 16">
            <a:extLst>
              <a:ext uri="{FF2B5EF4-FFF2-40B4-BE49-F238E27FC236}">
                <a16:creationId xmlns:a16="http://schemas.microsoft.com/office/drawing/2014/main" id="{27A2EF57-3799-7F48-9DA7-C54E035385AF}"/>
              </a:ext>
            </a:extLst>
          </p:cNvPr>
          <p:cNvSpPr/>
          <p:nvPr/>
        </p:nvSpPr>
        <p:spPr>
          <a:xfrm>
            <a:off x="4444920" y="3860640"/>
            <a:ext cx="571320" cy="571320"/>
          </a:xfrm>
          <a:prstGeom prst="ellipse">
            <a:avLst/>
          </a:prstGeom>
          <a:solidFill>
            <a:srgbClr val="FFFC4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62AB2A17-3798-A148-9405-66FCB7C70B99}"/>
              </a:ext>
            </a:extLst>
          </p:cNvPr>
          <p:cNvSpPr/>
          <p:nvPr/>
        </p:nvSpPr>
        <p:spPr>
          <a:xfrm>
            <a:off x="6400800" y="3860640"/>
            <a:ext cx="571320" cy="571320"/>
          </a:xfrm>
          <a:prstGeom prst="ellipse">
            <a:avLst/>
          </a:prstGeom>
          <a:solidFill>
            <a:srgbClr val="77BB4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F91921FA-ABD7-234C-A009-C2D50ABDB5E4}"/>
              </a:ext>
            </a:extLst>
          </p:cNvPr>
          <p:cNvSpPr/>
          <p:nvPr/>
        </p:nvSpPr>
        <p:spPr>
          <a:xfrm>
            <a:off x="2400480" y="4334040"/>
            <a:ext cx="2122200" cy="961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0"/>
                </a:moveTo>
                <a:lnTo>
                  <a:pt x="16325" y="11905"/>
                </a:lnTo>
                <a:lnTo>
                  <a:pt x="1809" y="11905"/>
                </a:lnTo>
                <a:cubicBezTo>
                  <a:pt x="809" y="11905"/>
                  <a:pt x="0" y="13690"/>
                  <a:pt x="0" y="15897"/>
                </a:cubicBezTo>
                <a:lnTo>
                  <a:pt x="0" y="17608"/>
                </a:lnTo>
                <a:cubicBezTo>
                  <a:pt x="0" y="19815"/>
                  <a:pt x="809" y="21600"/>
                  <a:pt x="1809" y="21600"/>
                </a:cubicBezTo>
                <a:lnTo>
                  <a:pt x="16802" y="21600"/>
                </a:lnTo>
                <a:cubicBezTo>
                  <a:pt x="17802" y="21600"/>
                  <a:pt x="18611" y="19815"/>
                  <a:pt x="18611" y="17608"/>
                </a:cubicBezTo>
                <a:lnTo>
                  <a:pt x="18611" y="15897"/>
                </a:lnTo>
                <a:cubicBezTo>
                  <a:pt x="18611" y="15799"/>
                  <a:pt x="18602" y="15708"/>
                  <a:pt x="18599" y="1561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C791F714-4679-7049-AC14-E81817AED60B}"/>
              </a:ext>
            </a:extLst>
          </p:cNvPr>
          <p:cNvSpPr/>
          <p:nvPr/>
        </p:nvSpPr>
        <p:spPr>
          <a:xfrm>
            <a:off x="4826160" y="4408560"/>
            <a:ext cx="1828440" cy="9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880" y="0"/>
                </a:moveTo>
                <a:lnTo>
                  <a:pt x="18173" y="11522"/>
                </a:lnTo>
                <a:lnTo>
                  <a:pt x="2100" y="11522"/>
                </a:lnTo>
                <a:cubicBezTo>
                  <a:pt x="939" y="11522"/>
                  <a:pt x="0" y="13378"/>
                  <a:pt x="0" y="15672"/>
                </a:cubicBezTo>
                <a:lnTo>
                  <a:pt x="0" y="17450"/>
                </a:lnTo>
                <a:cubicBezTo>
                  <a:pt x="0" y="19744"/>
                  <a:pt x="939" y="21600"/>
                  <a:pt x="2100" y="21600"/>
                </a:cubicBezTo>
                <a:lnTo>
                  <a:pt x="19500" y="21600"/>
                </a:lnTo>
                <a:cubicBezTo>
                  <a:pt x="20661" y="21600"/>
                  <a:pt x="21600" y="19744"/>
                  <a:pt x="21600" y="17450"/>
                </a:cubicBezTo>
                <a:lnTo>
                  <a:pt x="21600" y="15672"/>
                </a:lnTo>
                <a:cubicBezTo>
                  <a:pt x="21600" y="14705"/>
                  <a:pt x="21426" y="13831"/>
                  <a:pt x="21145" y="13125"/>
                </a:cubicBezTo>
                <a:lnTo>
                  <a:pt x="19880" y="0"/>
                </a:ln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93F50702-B1CF-9B41-A111-BFC5C6D9D434}"/>
              </a:ext>
            </a:extLst>
          </p:cNvPr>
          <p:cNvSpPr/>
          <p:nvPr/>
        </p:nvSpPr>
        <p:spPr>
          <a:xfrm>
            <a:off x="2095560" y="2970360"/>
            <a:ext cx="2328840" cy="119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0"/>
                </a:moveTo>
                <a:lnTo>
                  <a:pt x="16742" y="13798"/>
                </a:lnTo>
                <a:lnTo>
                  <a:pt x="1649" y="13798"/>
                </a:lnTo>
                <a:cubicBezTo>
                  <a:pt x="737" y="13798"/>
                  <a:pt x="0" y="15234"/>
                  <a:pt x="0" y="17010"/>
                </a:cubicBezTo>
                <a:lnTo>
                  <a:pt x="0" y="18387"/>
                </a:lnTo>
                <a:cubicBezTo>
                  <a:pt x="0" y="20163"/>
                  <a:pt x="737" y="21600"/>
                  <a:pt x="1649" y="21600"/>
                </a:cubicBezTo>
                <a:lnTo>
                  <a:pt x="17312" y="21600"/>
                </a:lnTo>
                <a:cubicBezTo>
                  <a:pt x="18224" y="21600"/>
                  <a:pt x="18961" y="20163"/>
                  <a:pt x="18961" y="18387"/>
                </a:cubicBezTo>
                <a:lnTo>
                  <a:pt x="18961" y="17010"/>
                </a:lnTo>
                <a:cubicBezTo>
                  <a:pt x="18961" y="16746"/>
                  <a:pt x="18941" y="16496"/>
                  <a:pt x="18910" y="16250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ADEF2F03-F484-504F-8F91-05FA521AFC02}"/>
              </a:ext>
            </a:extLst>
          </p:cNvPr>
          <p:cNvSpPr/>
          <p:nvPr/>
        </p:nvSpPr>
        <p:spPr>
          <a:xfrm>
            <a:off x="6945480" y="3026160"/>
            <a:ext cx="2236320" cy="82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859" y="14842"/>
                </a:lnTo>
                <a:cubicBezTo>
                  <a:pt x="1859" y="14870"/>
                  <a:pt x="1855" y="14896"/>
                  <a:pt x="1855" y="14925"/>
                </a:cubicBezTo>
                <a:lnTo>
                  <a:pt x="1855" y="16927"/>
                </a:lnTo>
                <a:cubicBezTo>
                  <a:pt x="1855" y="19511"/>
                  <a:pt x="2623" y="21600"/>
                  <a:pt x="3572" y="21600"/>
                </a:cubicBezTo>
                <a:lnTo>
                  <a:pt x="19883" y="21600"/>
                </a:lnTo>
                <a:cubicBezTo>
                  <a:pt x="20832" y="21600"/>
                  <a:pt x="21600" y="19511"/>
                  <a:pt x="21600" y="16927"/>
                </a:cubicBezTo>
                <a:lnTo>
                  <a:pt x="21600" y="14925"/>
                </a:lnTo>
                <a:cubicBezTo>
                  <a:pt x="21600" y="12342"/>
                  <a:pt x="20832" y="10252"/>
                  <a:pt x="19883" y="10252"/>
                </a:cubicBezTo>
                <a:lnTo>
                  <a:pt x="4085" y="10252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Shape 23">
            <a:extLst>
              <a:ext uri="{FF2B5EF4-FFF2-40B4-BE49-F238E27FC236}">
                <a16:creationId xmlns:a16="http://schemas.microsoft.com/office/drawing/2014/main" id="{63ACE422-CCA2-984B-88EF-F1FE9314C307}"/>
              </a:ext>
            </a:extLst>
          </p:cNvPr>
          <p:cNvSpPr txBox="1"/>
          <p:nvPr/>
        </p:nvSpPr>
        <p:spPr>
          <a:xfrm>
            <a:off x="2520000" y="4917960"/>
            <a:ext cx="1592640" cy="31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fork() returns 0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" name="TextShape 24">
            <a:extLst>
              <a:ext uri="{FF2B5EF4-FFF2-40B4-BE49-F238E27FC236}">
                <a16:creationId xmlns:a16="http://schemas.microsoft.com/office/drawing/2014/main" id="{0D12313C-9C62-A949-8E71-F6210153CF99}"/>
              </a:ext>
            </a:extLst>
          </p:cNvPr>
          <p:cNvSpPr txBox="1"/>
          <p:nvPr/>
        </p:nvSpPr>
        <p:spPr>
          <a:xfrm>
            <a:off x="4896000" y="4953960"/>
            <a:ext cx="1592640" cy="31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fork() returns 0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3" name="TextShape 22">
            <a:extLst>
              <a:ext uri="{FF2B5EF4-FFF2-40B4-BE49-F238E27FC236}">
                <a16:creationId xmlns:a16="http://schemas.microsoft.com/office/drawing/2014/main" id="{9ABB8F1E-D510-9944-8BBB-26C6786BDBB6}"/>
              </a:ext>
            </a:extLst>
          </p:cNvPr>
          <p:cNvSpPr txBox="1"/>
          <p:nvPr/>
        </p:nvSpPr>
        <p:spPr>
          <a:xfrm>
            <a:off x="2100600" y="3765960"/>
            <a:ext cx="1999440" cy="31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fork() returns non-0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4" name="TextShape 25">
            <a:extLst>
              <a:ext uri="{FF2B5EF4-FFF2-40B4-BE49-F238E27FC236}">
                <a16:creationId xmlns:a16="http://schemas.microsoft.com/office/drawing/2014/main" id="{22E5F811-FA00-E140-8F8B-B7913D0946AF}"/>
              </a:ext>
            </a:extLst>
          </p:cNvPr>
          <p:cNvSpPr txBox="1"/>
          <p:nvPr/>
        </p:nvSpPr>
        <p:spPr>
          <a:xfrm>
            <a:off x="7104600" y="3477960"/>
            <a:ext cx="1999440" cy="31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fork() returns non-0</a:t>
            </a:r>
            <a:endParaRPr lang="en-US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831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3CB9B07E-B741-B146-AD23-8F2722789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1666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2054D3E4-3349-BD4F-BFBE-F5ED84DF45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1177925"/>
            <a:ext cx="7370762" cy="47863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How to use computer resources, such as CPU, memory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A process is a program in execution (execution unit)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program: passive entity (bytes stored on disk as part of an executable file)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becomes a process when it’s loaded in memory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Multiple processes can be associated to the same program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on a shared server each user may start an instance of the same application (e.g., a text editor, the Shell)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 running system consists of multiple processes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OS processes, user processes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“job” and “process” are used interchangeably in OS texts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9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9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9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966-AA93-7447-82CD-6E070CA2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Homework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7E7A-4664-BA4A-B80B-6F1D23CB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How many processes does this C program create?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5B075217-F9F5-3947-8835-1A4DE92EEFDA}"/>
              </a:ext>
            </a:extLst>
          </p:cNvPr>
          <p:cNvSpPr/>
          <p:nvPr/>
        </p:nvSpPr>
        <p:spPr>
          <a:xfrm>
            <a:off x="897261" y="2341620"/>
            <a:ext cx="2971440" cy="2174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int main (int 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argc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char *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[])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sng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sng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if (</a:t>
            </a:r>
            <a:r>
              <a:rPr lang="en-US" sz="1700" b="0" strike="noStrike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</a:rPr>
              <a:t>fork ())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 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11" name="CustomShape 14">
            <a:extLst>
              <a:ext uri="{FF2B5EF4-FFF2-40B4-BE49-F238E27FC236}">
                <a16:creationId xmlns:a16="http://schemas.microsoft.com/office/drawing/2014/main" id="{639B8FD9-5CD6-2D44-A145-0ACB7EA772E2}"/>
              </a:ext>
            </a:extLst>
          </p:cNvPr>
          <p:cNvSpPr/>
          <p:nvPr/>
        </p:nvSpPr>
        <p:spPr>
          <a:xfrm>
            <a:off x="4419720" y="2603520"/>
            <a:ext cx="571320" cy="571320"/>
          </a:xfrm>
          <a:prstGeom prst="ellipse">
            <a:avLst/>
          </a:prstGeom>
          <a:solidFill>
            <a:srgbClr val="FF401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15">
            <a:extLst>
              <a:ext uri="{FF2B5EF4-FFF2-40B4-BE49-F238E27FC236}">
                <a16:creationId xmlns:a16="http://schemas.microsoft.com/office/drawing/2014/main" id="{5CE80F4A-323F-AD44-AFA0-0440C42701C9}"/>
              </a:ext>
            </a:extLst>
          </p:cNvPr>
          <p:cNvSpPr/>
          <p:nvPr/>
        </p:nvSpPr>
        <p:spPr>
          <a:xfrm>
            <a:off x="6400800" y="2603520"/>
            <a:ext cx="571320" cy="571320"/>
          </a:xfrm>
          <a:prstGeom prst="ellipse">
            <a:avLst/>
          </a:prstGeom>
          <a:solidFill>
            <a:srgbClr val="006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6362D3-365B-3947-B298-98CC749143D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488120" y="3142440"/>
            <a:ext cx="518760" cy="7513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D7684B-2F64-1147-A784-3BCE9AD89E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397200" y="3137040"/>
            <a:ext cx="518760" cy="751320"/>
          </a:xfrm>
          <a:prstGeom prst="rect">
            <a:avLst/>
          </a:prstGeom>
          <a:ln>
            <a:noFill/>
          </a:ln>
        </p:spPr>
      </p:pic>
      <p:sp>
        <p:nvSpPr>
          <p:cNvPr id="15" name="CustomShape 16">
            <a:extLst>
              <a:ext uri="{FF2B5EF4-FFF2-40B4-BE49-F238E27FC236}">
                <a16:creationId xmlns:a16="http://schemas.microsoft.com/office/drawing/2014/main" id="{27A2EF57-3799-7F48-9DA7-C54E035385AF}"/>
              </a:ext>
            </a:extLst>
          </p:cNvPr>
          <p:cNvSpPr/>
          <p:nvPr/>
        </p:nvSpPr>
        <p:spPr>
          <a:xfrm>
            <a:off x="4444920" y="3860640"/>
            <a:ext cx="571320" cy="571320"/>
          </a:xfrm>
          <a:prstGeom prst="ellipse">
            <a:avLst/>
          </a:prstGeom>
          <a:solidFill>
            <a:srgbClr val="FFFC4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7">
            <a:extLst>
              <a:ext uri="{FF2B5EF4-FFF2-40B4-BE49-F238E27FC236}">
                <a16:creationId xmlns:a16="http://schemas.microsoft.com/office/drawing/2014/main" id="{62AB2A17-3798-A148-9405-66FCB7C70B99}"/>
              </a:ext>
            </a:extLst>
          </p:cNvPr>
          <p:cNvSpPr/>
          <p:nvPr/>
        </p:nvSpPr>
        <p:spPr>
          <a:xfrm>
            <a:off x="6400800" y="3860640"/>
            <a:ext cx="571320" cy="571320"/>
          </a:xfrm>
          <a:prstGeom prst="ellipse">
            <a:avLst/>
          </a:prstGeom>
          <a:solidFill>
            <a:srgbClr val="77BB4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F91921FA-ABD7-234C-A009-C2D50ABDB5E4}"/>
              </a:ext>
            </a:extLst>
          </p:cNvPr>
          <p:cNvSpPr/>
          <p:nvPr/>
        </p:nvSpPr>
        <p:spPr>
          <a:xfrm>
            <a:off x="2400480" y="4334040"/>
            <a:ext cx="2122200" cy="961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0"/>
                </a:moveTo>
                <a:lnTo>
                  <a:pt x="16325" y="11905"/>
                </a:lnTo>
                <a:lnTo>
                  <a:pt x="1809" y="11905"/>
                </a:lnTo>
                <a:cubicBezTo>
                  <a:pt x="809" y="11905"/>
                  <a:pt x="0" y="13690"/>
                  <a:pt x="0" y="15897"/>
                </a:cubicBezTo>
                <a:lnTo>
                  <a:pt x="0" y="17608"/>
                </a:lnTo>
                <a:cubicBezTo>
                  <a:pt x="0" y="19815"/>
                  <a:pt x="809" y="21600"/>
                  <a:pt x="1809" y="21600"/>
                </a:cubicBezTo>
                <a:lnTo>
                  <a:pt x="16802" y="21600"/>
                </a:lnTo>
                <a:cubicBezTo>
                  <a:pt x="17802" y="21600"/>
                  <a:pt x="18611" y="19815"/>
                  <a:pt x="18611" y="17608"/>
                </a:cubicBezTo>
                <a:lnTo>
                  <a:pt x="18611" y="15897"/>
                </a:lnTo>
                <a:cubicBezTo>
                  <a:pt x="18611" y="15799"/>
                  <a:pt x="18602" y="15708"/>
                  <a:pt x="18599" y="1561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C791F714-4679-7049-AC14-E81817AED60B}"/>
              </a:ext>
            </a:extLst>
          </p:cNvPr>
          <p:cNvSpPr/>
          <p:nvPr/>
        </p:nvSpPr>
        <p:spPr>
          <a:xfrm>
            <a:off x="4826160" y="4408560"/>
            <a:ext cx="1828440" cy="9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880" y="0"/>
                </a:moveTo>
                <a:lnTo>
                  <a:pt x="18173" y="11522"/>
                </a:lnTo>
                <a:lnTo>
                  <a:pt x="2100" y="11522"/>
                </a:lnTo>
                <a:cubicBezTo>
                  <a:pt x="939" y="11522"/>
                  <a:pt x="0" y="13378"/>
                  <a:pt x="0" y="15672"/>
                </a:cubicBezTo>
                <a:lnTo>
                  <a:pt x="0" y="17450"/>
                </a:lnTo>
                <a:cubicBezTo>
                  <a:pt x="0" y="19744"/>
                  <a:pt x="939" y="21600"/>
                  <a:pt x="2100" y="21600"/>
                </a:cubicBezTo>
                <a:lnTo>
                  <a:pt x="19500" y="21600"/>
                </a:lnTo>
                <a:cubicBezTo>
                  <a:pt x="20661" y="21600"/>
                  <a:pt x="21600" y="19744"/>
                  <a:pt x="21600" y="17450"/>
                </a:cubicBezTo>
                <a:lnTo>
                  <a:pt x="21600" y="15672"/>
                </a:lnTo>
                <a:cubicBezTo>
                  <a:pt x="21600" y="14705"/>
                  <a:pt x="21426" y="13831"/>
                  <a:pt x="21145" y="13125"/>
                </a:cubicBezTo>
                <a:lnTo>
                  <a:pt x="19880" y="0"/>
                </a:ln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93F50702-B1CF-9B41-A111-BFC5C6D9D434}"/>
              </a:ext>
            </a:extLst>
          </p:cNvPr>
          <p:cNvSpPr/>
          <p:nvPr/>
        </p:nvSpPr>
        <p:spPr>
          <a:xfrm>
            <a:off x="2095560" y="2970360"/>
            <a:ext cx="2328840" cy="119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0"/>
                </a:moveTo>
                <a:lnTo>
                  <a:pt x="16742" y="13798"/>
                </a:lnTo>
                <a:lnTo>
                  <a:pt x="1649" y="13798"/>
                </a:lnTo>
                <a:cubicBezTo>
                  <a:pt x="737" y="13798"/>
                  <a:pt x="0" y="15234"/>
                  <a:pt x="0" y="17010"/>
                </a:cubicBezTo>
                <a:lnTo>
                  <a:pt x="0" y="18387"/>
                </a:lnTo>
                <a:cubicBezTo>
                  <a:pt x="0" y="20163"/>
                  <a:pt x="737" y="21600"/>
                  <a:pt x="1649" y="21600"/>
                </a:cubicBezTo>
                <a:lnTo>
                  <a:pt x="17312" y="21600"/>
                </a:lnTo>
                <a:cubicBezTo>
                  <a:pt x="18224" y="21600"/>
                  <a:pt x="18961" y="20163"/>
                  <a:pt x="18961" y="18387"/>
                </a:cubicBezTo>
                <a:lnTo>
                  <a:pt x="18961" y="17010"/>
                </a:lnTo>
                <a:cubicBezTo>
                  <a:pt x="18961" y="16746"/>
                  <a:pt x="18941" y="16496"/>
                  <a:pt x="18910" y="16250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ADEF2F03-F484-504F-8F91-05FA521AFC02}"/>
              </a:ext>
            </a:extLst>
          </p:cNvPr>
          <p:cNvSpPr/>
          <p:nvPr/>
        </p:nvSpPr>
        <p:spPr>
          <a:xfrm>
            <a:off x="6945480" y="3026160"/>
            <a:ext cx="2236320" cy="82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859" y="14842"/>
                </a:lnTo>
                <a:cubicBezTo>
                  <a:pt x="1859" y="14870"/>
                  <a:pt x="1855" y="14896"/>
                  <a:pt x="1855" y="14925"/>
                </a:cubicBezTo>
                <a:lnTo>
                  <a:pt x="1855" y="16927"/>
                </a:lnTo>
                <a:cubicBezTo>
                  <a:pt x="1855" y="19511"/>
                  <a:pt x="2623" y="21600"/>
                  <a:pt x="3572" y="21600"/>
                </a:cubicBezTo>
                <a:lnTo>
                  <a:pt x="19883" y="21600"/>
                </a:lnTo>
                <a:cubicBezTo>
                  <a:pt x="20832" y="21600"/>
                  <a:pt x="21600" y="19511"/>
                  <a:pt x="21600" y="16927"/>
                </a:cubicBezTo>
                <a:lnTo>
                  <a:pt x="21600" y="14925"/>
                </a:lnTo>
                <a:cubicBezTo>
                  <a:pt x="21600" y="12342"/>
                  <a:pt x="20832" y="10252"/>
                  <a:pt x="19883" y="10252"/>
                </a:cubicBezTo>
                <a:lnTo>
                  <a:pt x="4085" y="10252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Shape 23">
            <a:extLst>
              <a:ext uri="{FF2B5EF4-FFF2-40B4-BE49-F238E27FC236}">
                <a16:creationId xmlns:a16="http://schemas.microsoft.com/office/drawing/2014/main" id="{63ACE422-CCA2-984B-88EF-F1FE9314C307}"/>
              </a:ext>
            </a:extLst>
          </p:cNvPr>
          <p:cNvSpPr txBox="1"/>
          <p:nvPr/>
        </p:nvSpPr>
        <p:spPr>
          <a:xfrm>
            <a:off x="2520000" y="4917960"/>
            <a:ext cx="1592640" cy="31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fork() returns 0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" name="TextShape 24">
            <a:extLst>
              <a:ext uri="{FF2B5EF4-FFF2-40B4-BE49-F238E27FC236}">
                <a16:creationId xmlns:a16="http://schemas.microsoft.com/office/drawing/2014/main" id="{0D12313C-9C62-A949-8E71-F6210153CF99}"/>
              </a:ext>
            </a:extLst>
          </p:cNvPr>
          <p:cNvSpPr txBox="1"/>
          <p:nvPr/>
        </p:nvSpPr>
        <p:spPr>
          <a:xfrm>
            <a:off x="4896000" y="4953960"/>
            <a:ext cx="1592640" cy="31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fork() returns 0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3" name="TextShape 22">
            <a:extLst>
              <a:ext uri="{FF2B5EF4-FFF2-40B4-BE49-F238E27FC236}">
                <a16:creationId xmlns:a16="http://schemas.microsoft.com/office/drawing/2014/main" id="{9ABB8F1E-D510-9944-8BBB-26C6786BDBB6}"/>
              </a:ext>
            </a:extLst>
          </p:cNvPr>
          <p:cNvSpPr txBox="1"/>
          <p:nvPr/>
        </p:nvSpPr>
        <p:spPr>
          <a:xfrm>
            <a:off x="2100600" y="3765960"/>
            <a:ext cx="1999440" cy="31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fork() returns non-0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4" name="TextShape 25">
            <a:extLst>
              <a:ext uri="{FF2B5EF4-FFF2-40B4-BE49-F238E27FC236}">
                <a16:creationId xmlns:a16="http://schemas.microsoft.com/office/drawing/2014/main" id="{22E5F811-FA00-E140-8F8B-B7913D0946AF}"/>
              </a:ext>
            </a:extLst>
          </p:cNvPr>
          <p:cNvSpPr txBox="1"/>
          <p:nvPr/>
        </p:nvSpPr>
        <p:spPr>
          <a:xfrm>
            <a:off x="7104600" y="3477960"/>
            <a:ext cx="1999440" cy="317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0680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fork() returns non-0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5" name="CustomShape 22">
            <a:extLst>
              <a:ext uri="{FF2B5EF4-FFF2-40B4-BE49-F238E27FC236}">
                <a16:creationId xmlns:a16="http://schemas.microsoft.com/office/drawing/2014/main" id="{00F6CC31-0E9F-694F-850B-0C70D6712F12}"/>
              </a:ext>
            </a:extLst>
          </p:cNvPr>
          <p:cNvSpPr/>
          <p:nvPr/>
        </p:nvSpPr>
        <p:spPr>
          <a:xfrm>
            <a:off x="3441600" y="5575320"/>
            <a:ext cx="4673160" cy="105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7995"/>
                </a:moveTo>
                <a:lnTo>
                  <a:pt x="0" y="3605"/>
                </a:lnTo>
                <a:cubicBezTo>
                  <a:pt x="0" y="1614"/>
                  <a:pt x="364" y="0"/>
                  <a:pt x="813" y="0"/>
                </a:cubicBezTo>
                <a:lnTo>
                  <a:pt x="20787" y="0"/>
                </a:lnTo>
                <a:cubicBezTo>
                  <a:pt x="21236" y="0"/>
                  <a:pt x="21600" y="1614"/>
                  <a:pt x="21600" y="3605"/>
                </a:cubicBezTo>
                <a:lnTo>
                  <a:pt x="21600" y="17995"/>
                </a:lnTo>
                <a:cubicBezTo>
                  <a:pt x="21600" y="19986"/>
                  <a:pt x="21236" y="21600"/>
                  <a:pt x="20787" y="21600"/>
                </a:cubicBezTo>
                <a:lnTo>
                  <a:pt x="813" y="21600"/>
                </a:lnTo>
                <a:cubicBezTo>
                  <a:pt x="364" y="21600"/>
                  <a:pt x="0" y="19986"/>
                  <a:pt x="0" y="17995"/>
                </a:cubicBez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yellow and green: don’t go into the if clause</a:t>
            </a:r>
            <a:endParaRPr lang="en-US" sz="1500" b="0" strike="noStrike" spc="-1">
              <a:latin typeface="Arial"/>
            </a:endParaRPr>
          </a:p>
          <a:p>
            <a:pPr marL="40680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red and blue: go!!</a:t>
            </a:r>
            <a:endParaRPr lang="en-US" sz="15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5849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966-AA93-7447-82CD-6E070CA2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Homework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7E7A-4664-BA4A-B80B-6F1D23CB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How many processes does this C program create?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5B075217-F9F5-3947-8835-1A4DE92EEFDA}"/>
              </a:ext>
            </a:extLst>
          </p:cNvPr>
          <p:cNvSpPr/>
          <p:nvPr/>
        </p:nvSpPr>
        <p:spPr>
          <a:xfrm>
            <a:off x="897261" y="2341620"/>
            <a:ext cx="2971440" cy="2174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int main (int 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argc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char *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[])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sng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sng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if (</a:t>
            </a:r>
            <a:r>
              <a:rPr lang="en-US" sz="1700" b="0" strike="sngStrike" spc="-1" dirty="0">
                <a:solidFill>
                  <a:srgbClr val="000000"/>
                </a:solidFill>
                <a:latin typeface="Arial"/>
                <a:ea typeface="Arial"/>
              </a:rPr>
              <a:t>fork ())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lang="en-US" sz="1700" b="0" strike="noStrike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</a:rPr>
              <a:t>fork ();</a:t>
            </a:r>
            <a:endParaRPr lang="en-US" sz="1700" b="0" strike="noStrike" spc="-1" dirty="0">
              <a:highlight>
                <a:srgbClr val="FFFF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fork (); 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26" name="CustomShape 14">
            <a:extLst>
              <a:ext uri="{FF2B5EF4-FFF2-40B4-BE49-F238E27FC236}">
                <a16:creationId xmlns:a16="http://schemas.microsoft.com/office/drawing/2014/main" id="{9FFBC4D1-AA6C-7D4A-9E49-CC94B8FA5CA2}"/>
              </a:ext>
            </a:extLst>
          </p:cNvPr>
          <p:cNvSpPr/>
          <p:nvPr/>
        </p:nvSpPr>
        <p:spPr>
          <a:xfrm>
            <a:off x="4419720" y="2603520"/>
            <a:ext cx="571320" cy="571320"/>
          </a:xfrm>
          <a:prstGeom prst="ellipse">
            <a:avLst/>
          </a:prstGeom>
          <a:solidFill>
            <a:srgbClr val="FF401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8D8BAB0B-B817-D441-BF32-9D71EC60FF2C}"/>
              </a:ext>
            </a:extLst>
          </p:cNvPr>
          <p:cNvSpPr/>
          <p:nvPr/>
        </p:nvSpPr>
        <p:spPr>
          <a:xfrm>
            <a:off x="6400800" y="2603520"/>
            <a:ext cx="571320" cy="571320"/>
          </a:xfrm>
          <a:prstGeom prst="ellipse">
            <a:avLst/>
          </a:prstGeom>
          <a:solidFill>
            <a:srgbClr val="006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42E457-F760-724D-ACB1-B299ABBC260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918120" y="2946600"/>
            <a:ext cx="720360" cy="631800"/>
          </a:xfrm>
          <a:prstGeom prst="rect">
            <a:avLst/>
          </a:prstGeom>
          <a:ln>
            <a:noFill/>
          </a:ln>
        </p:spPr>
      </p:pic>
      <p:sp>
        <p:nvSpPr>
          <p:cNvPr id="29" name="CustomShape 16">
            <a:extLst>
              <a:ext uri="{FF2B5EF4-FFF2-40B4-BE49-F238E27FC236}">
                <a16:creationId xmlns:a16="http://schemas.microsoft.com/office/drawing/2014/main" id="{654A5447-B370-E544-835D-14448FA5B90F}"/>
              </a:ext>
            </a:extLst>
          </p:cNvPr>
          <p:cNvSpPr/>
          <p:nvPr/>
        </p:nvSpPr>
        <p:spPr>
          <a:xfrm>
            <a:off x="4444920" y="3860640"/>
            <a:ext cx="571320" cy="571320"/>
          </a:xfrm>
          <a:prstGeom prst="ellipse">
            <a:avLst/>
          </a:prstGeom>
          <a:solidFill>
            <a:srgbClr val="FFFC4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17">
            <a:extLst>
              <a:ext uri="{FF2B5EF4-FFF2-40B4-BE49-F238E27FC236}">
                <a16:creationId xmlns:a16="http://schemas.microsoft.com/office/drawing/2014/main" id="{A8CCD232-FB8E-E740-8367-8E69DA510EDE}"/>
              </a:ext>
            </a:extLst>
          </p:cNvPr>
          <p:cNvSpPr/>
          <p:nvPr/>
        </p:nvSpPr>
        <p:spPr>
          <a:xfrm>
            <a:off x="6400800" y="3860640"/>
            <a:ext cx="571320" cy="571320"/>
          </a:xfrm>
          <a:prstGeom prst="ellipse">
            <a:avLst/>
          </a:prstGeom>
          <a:solidFill>
            <a:srgbClr val="77BB4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92FC5A-9E36-FB45-90D5-25A9BEB7440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789720" y="2941560"/>
            <a:ext cx="691200" cy="778680"/>
          </a:xfrm>
          <a:prstGeom prst="rect">
            <a:avLst/>
          </a:prstGeom>
          <a:ln>
            <a:noFill/>
          </a:ln>
        </p:spPr>
      </p:pic>
      <p:sp>
        <p:nvSpPr>
          <p:cNvPr id="32" name="CustomShape 18">
            <a:extLst>
              <a:ext uri="{FF2B5EF4-FFF2-40B4-BE49-F238E27FC236}">
                <a16:creationId xmlns:a16="http://schemas.microsoft.com/office/drawing/2014/main" id="{BAFEEFBB-EC49-0245-81C1-AFB548560839}"/>
              </a:ext>
            </a:extLst>
          </p:cNvPr>
          <p:cNvSpPr/>
          <p:nvPr/>
        </p:nvSpPr>
        <p:spPr>
          <a:xfrm>
            <a:off x="7594560" y="3390840"/>
            <a:ext cx="571320" cy="571320"/>
          </a:xfrm>
          <a:prstGeom prst="ellipse">
            <a:avLst/>
          </a:prstGeom>
          <a:solidFill>
            <a:srgbClr val="A77B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19">
            <a:extLst>
              <a:ext uri="{FF2B5EF4-FFF2-40B4-BE49-F238E27FC236}">
                <a16:creationId xmlns:a16="http://schemas.microsoft.com/office/drawing/2014/main" id="{8B618B63-A54F-D249-82A8-D608B7A69C3C}"/>
              </a:ext>
            </a:extLst>
          </p:cNvPr>
          <p:cNvSpPr/>
          <p:nvPr/>
        </p:nvSpPr>
        <p:spPr>
          <a:xfrm>
            <a:off x="3378240" y="3645000"/>
            <a:ext cx="571320" cy="571320"/>
          </a:xfrm>
          <a:prstGeom prst="ellipse">
            <a:avLst/>
          </a:prstGeom>
          <a:solidFill>
            <a:srgbClr val="D357FE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20">
            <a:extLst>
              <a:ext uri="{FF2B5EF4-FFF2-40B4-BE49-F238E27FC236}">
                <a16:creationId xmlns:a16="http://schemas.microsoft.com/office/drawing/2014/main" id="{5ED11F39-EC92-8C42-88F4-D646B8DD0E91}"/>
              </a:ext>
            </a:extLst>
          </p:cNvPr>
          <p:cNvSpPr/>
          <p:nvPr/>
        </p:nvSpPr>
        <p:spPr>
          <a:xfrm>
            <a:off x="2247840" y="4952880"/>
            <a:ext cx="6235200" cy="6414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9147"/>
                </a:moveTo>
                <a:lnTo>
                  <a:pt x="0" y="2453"/>
                </a:lnTo>
                <a:cubicBezTo>
                  <a:pt x="0" y="1098"/>
                  <a:pt x="273" y="0"/>
                  <a:pt x="609" y="0"/>
                </a:cubicBezTo>
                <a:lnTo>
                  <a:pt x="20991" y="0"/>
                </a:lnTo>
                <a:cubicBezTo>
                  <a:pt x="21327" y="0"/>
                  <a:pt x="21600" y="1098"/>
                  <a:pt x="21600" y="2453"/>
                </a:cubicBezTo>
                <a:lnTo>
                  <a:pt x="21600" y="19147"/>
                </a:lnTo>
                <a:cubicBezTo>
                  <a:pt x="21600" y="20502"/>
                  <a:pt x="21327" y="21600"/>
                  <a:pt x="20991" y="21600"/>
                </a:cubicBezTo>
                <a:lnTo>
                  <a:pt x="609" y="21600"/>
                </a:lnTo>
                <a:cubicBezTo>
                  <a:pt x="273" y="21600"/>
                  <a:pt x="0" y="20502"/>
                  <a:pt x="0" y="19147"/>
                </a:cubicBez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indent="343080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red and blue each creates a new child process (purple an brown)</a:t>
            </a:r>
            <a:endParaRPr lang="en-US" sz="15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5042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966-AA93-7447-82CD-6E070CA2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Homework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7E7A-4664-BA4A-B80B-6F1D23CB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How many processes does this C program create?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dirty="0"/>
          </a:p>
        </p:txBody>
      </p:sp>
      <p:sp>
        <p:nvSpPr>
          <p:cNvPr id="4" name="CustomShape 13">
            <a:extLst>
              <a:ext uri="{FF2B5EF4-FFF2-40B4-BE49-F238E27FC236}">
                <a16:creationId xmlns:a16="http://schemas.microsoft.com/office/drawing/2014/main" id="{5B075217-F9F5-3947-8835-1A4DE92EEFDA}"/>
              </a:ext>
            </a:extLst>
          </p:cNvPr>
          <p:cNvSpPr/>
          <p:nvPr/>
        </p:nvSpPr>
        <p:spPr>
          <a:xfrm>
            <a:off x="897261" y="2341620"/>
            <a:ext cx="2971440" cy="2174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int main (int 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argc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char *</a:t>
            </a:r>
            <a:r>
              <a:rPr lang="en-US" sz="17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arg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[])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sng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sng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if (</a:t>
            </a:r>
            <a:r>
              <a:rPr lang="en-US" sz="1700" b="0" strike="sngStrike" spc="-1" dirty="0">
                <a:solidFill>
                  <a:srgbClr val="000000"/>
                </a:solidFill>
                <a:latin typeface="Arial"/>
                <a:ea typeface="Arial"/>
              </a:rPr>
              <a:t>fork ())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lang="en-US" sz="1700" b="0" strike="sngStrike" spc="-1" dirty="0">
                <a:solidFill>
                  <a:srgbClr val="000000"/>
                </a:solidFill>
                <a:latin typeface="Arial"/>
                <a:ea typeface="Arial"/>
              </a:rPr>
              <a:t>fork ();</a:t>
            </a:r>
            <a:endParaRPr lang="en-US" sz="1700" b="0" strike="sng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altLang="en-US" sz="17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1700" b="0" strike="noStrike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</a:rPr>
              <a:t>fork (); </a:t>
            </a:r>
            <a:endParaRPr lang="en-US" sz="1700" b="0" strike="noStrike" spc="-1" dirty="0">
              <a:highlight>
                <a:srgbClr val="FFFF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14" name="CustomShape 14">
            <a:extLst>
              <a:ext uri="{FF2B5EF4-FFF2-40B4-BE49-F238E27FC236}">
                <a16:creationId xmlns:a16="http://schemas.microsoft.com/office/drawing/2014/main" id="{8E9D9035-F146-F940-B229-CA876A8740A6}"/>
              </a:ext>
            </a:extLst>
          </p:cNvPr>
          <p:cNvSpPr/>
          <p:nvPr/>
        </p:nvSpPr>
        <p:spPr>
          <a:xfrm>
            <a:off x="4419720" y="2603520"/>
            <a:ext cx="571320" cy="571320"/>
          </a:xfrm>
          <a:prstGeom prst="ellipse">
            <a:avLst/>
          </a:prstGeom>
          <a:solidFill>
            <a:srgbClr val="FF401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A88BC976-CFB6-7C40-AC35-F72196EBFAEA}"/>
              </a:ext>
            </a:extLst>
          </p:cNvPr>
          <p:cNvSpPr/>
          <p:nvPr/>
        </p:nvSpPr>
        <p:spPr>
          <a:xfrm>
            <a:off x="6400800" y="2603520"/>
            <a:ext cx="571320" cy="571320"/>
          </a:xfrm>
          <a:prstGeom prst="ellipse">
            <a:avLst/>
          </a:prstGeom>
          <a:solidFill>
            <a:srgbClr val="0061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0D406D53-D72D-E349-9484-21C2B307DFC8}"/>
              </a:ext>
            </a:extLst>
          </p:cNvPr>
          <p:cNvSpPr/>
          <p:nvPr/>
        </p:nvSpPr>
        <p:spPr>
          <a:xfrm>
            <a:off x="4444920" y="3860640"/>
            <a:ext cx="571320" cy="571320"/>
          </a:xfrm>
          <a:prstGeom prst="ellipse">
            <a:avLst/>
          </a:prstGeom>
          <a:solidFill>
            <a:srgbClr val="FFFC4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7">
            <a:extLst>
              <a:ext uri="{FF2B5EF4-FFF2-40B4-BE49-F238E27FC236}">
                <a16:creationId xmlns:a16="http://schemas.microsoft.com/office/drawing/2014/main" id="{F14E8BFF-3606-944C-ADAB-A35E7D5FF182}"/>
              </a:ext>
            </a:extLst>
          </p:cNvPr>
          <p:cNvSpPr/>
          <p:nvPr/>
        </p:nvSpPr>
        <p:spPr>
          <a:xfrm>
            <a:off x="6400800" y="3860640"/>
            <a:ext cx="571320" cy="571320"/>
          </a:xfrm>
          <a:prstGeom prst="ellipse">
            <a:avLst/>
          </a:prstGeom>
          <a:solidFill>
            <a:srgbClr val="77BB41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8">
            <a:extLst>
              <a:ext uri="{FF2B5EF4-FFF2-40B4-BE49-F238E27FC236}">
                <a16:creationId xmlns:a16="http://schemas.microsoft.com/office/drawing/2014/main" id="{DABE1786-FB4E-5642-BA45-864C0CBBBF7C}"/>
              </a:ext>
            </a:extLst>
          </p:cNvPr>
          <p:cNvSpPr/>
          <p:nvPr/>
        </p:nvSpPr>
        <p:spPr>
          <a:xfrm>
            <a:off x="7594560" y="3390840"/>
            <a:ext cx="571320" cy="571320"/>
          </a:xfrm>
          <a:prstGeom prst="ellipse">
            <a:avLst/>
          </a:prstGeom>
          <a:solidFill>
            <a:srgbClr val="A77B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9">
            <a:extLst>
              <a:ext uri="{FF2B5EF4-FFF2-40B4-BE49-F238E27FC236}">
                <a16:creationId xmlns:a16="http://schemas.microsoft.com/office/drawing/2014/main" id="{DB0CCF39-23BD-B84B-9970-208CB07AB3B1}"/>
              </a:ext>
            </a:extLst>
          </p:cNvPr>
          <p:cNvSpPr/>
          <p:nvPr/>
        </p:nvSpPr>
        <p:spPr>
          <a:xfrm>
            <a:off x="3378240" y="3645000"/>
            <a:ext cx="571320" cy="571320"/>
          </a:xfrm>
          <a:prstGeom prst="ellipse">
            <a:avLst/>
          </a:prstGeom>
          <a:solidFill>
            <a:srgbClr val="D357FE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20">
            <a:extLst>
              <a:ext uri="{FF2B5EF4-FFF2-40B4-BE49-F238E27FC236}">
                <a16:creationId xmlns:a16="http://schemas.microsoft.com/office/drawing/2014/main" id="{EBFDC804-2956-164C-8E27-507C582E93DD}"/>
              </a:ext>
            </a:extLst>
          </p:cNvPr>
          <p:cNvSpPr/>
          <p:nvPr/>
        </p:nvSpPr>
        <p:spPr>
          <a:xfrm>
            <a:off x="2247840" y="4952880"/>
            <a:ext cx="6235200" cy="154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9147"/>
                </a:moveTo>
                <a:lnTo>
                  <a:pt x="0" y="2453"/>
                </a:lnTo>
                <a:cubicBezTo>
                  <a:pt x="0" y="1098"/>
                  <a:pt x="273" y="0"/>
                  <a:pt x="609" y="0"/>
                </a:cubicBezTo>
                <a:lnTo>
                  <a:pt x="20991" y="0"/>
                </a:lnTo>
                <a:cubicBezTo>
                  <a:pt x="21327" y="0"/>
                  <a:pt x="21600" y="1098"/>
                  <a:pt x="21600" y="2453"/>
                </a:cubicBezTo>
                <a:lnTo>
                  <a:pt x="21600" y="19147"/>
                </a:lnTo>
                <a:cubicBezTo>
                  <a:pt x="21600" y="20502"/>
                  <a:pt x="21327" y="21600"/>
                  <a:pt x="20991" y="21600"/>
                </a:cubicBezTo>
                <a:lnTo>
                  <a:pt x="609" y="21600"/>
                </a:lnTo>
                <a:cubicBezTo>
                  <a:pt x="273" y="21600"/>
                  <a:pt x="0" y="20502"/>
                  <a:pt x="0" y="19147"/>
                </a:cubicBezTo>
                <a:close/>
              </a:path>
            </a:pathLst>
          </a:custGeom>
          <a:solidFill>
            <a:srgbClr val="D6D6D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40680" indent="343080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ALL processes execute the last call to fork()</a:t>
            </a:r>
            <a:endParaRPr lang="en-US" sz="1500" b="0" strike="noStrike" spc="-1">
              <a:latin typeface="Arial"/>
            </a:endParaRPr>
          </a:p>
          <a:p>
            <a:pPr marL="40680" indent="685800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red, purple, blue and brown after they exit from the if clause</a:t>
            </a:r>
            <a:endParaRPr lang="en-US" sz="1500" b="0" strike="noStrike" spc="-1">
              <a:latin typeface="Arial"/>
            </a:endParaRPr>
          </a:p>
          <a:p>
            <a:pPr marL="40680" indent="685800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yellow and green after they skip the if clause</a:t>
            </a:r>
            <a:endParaRPr lang="en-US" sz="1500" b="0" strike="noStrike" spc="-1">
              <a:latin typeface="Arial"/>
            </a:endParaRPr>
          </a:p>
          <a:p>
            <a:pPr marL="40680" indent="343080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We have 6 processes calling fork(), each creating a new process</a:t>
            </a:r>
            <a:endParaRPr lang="en-US" sz="1500" b="0" strike="noStrike" spc="-1">
              <a:latin typeface="Arial"/>
            </a:endParaRPr>
          </a:p>
          <a:p>
            <a:pPr marL="40680" indent="343080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So we have a total of </a:t>
            </a:r>
            <a:r>
              <a:rPr lang="en-US" sz="1500" b="1" strike="noStrike" spc="-1">
                <a:solidFill>
                  <a:srgbClr val="FF2600"/>
                </a:solidFill>
                <a:latin typeface="Arial"/>
                <a:ea typeface="Arial"/>
              </a:rPr>
              <a:t>12 processes</a:t>
            </a: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 at the end, one of which was the original process</a:t>
            </a:r>
            <a:endParaRPr lang="en-US" sz="1500" b="0" strike="noStrike" spc="-1">
              <a:latin typeface="Arial"/>
            </a:endParaRPr>
          </a:p>
          <a:p>
            <a:pPr marL="40680" indent="343080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US" sz="15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079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76C395B0-18A4-5645-A616-C77DF81A5F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152400"/>
            <a:ext cx="761682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DA8FCD30-3CFF-804C-A86D-B97726509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060450"/>
            <a:ext cx="7154863" cy="5627688"/>
          </a:xfrm>
        </p:spPr>
        <p:txBody>
          <a:bodyPr/>
          <a:lstStyle/>
          <a:p>
            <a:r>
              <a:rPr lang="en-US" altLang="en-US"/>
              <a:t>Address space</a:t>
            </a:r>
          </a:p>
          <a:p>
            <a:pPr lvl="1"/>
            <a:r>
              <a:rPr lang="en-US" altLang="en-US"/>
              <a:t>Child duplicate of parent</a:t>
            </a:r>
          </a:p>
          <a:p>
            <a:pPr lvl="1"/>
            <a:r>
              <a:rPr lang="en-US" altLang="en-US"/>
              <a:t>Child has a program loaded into it</a:t>
            </a:r>
          </a:p>
          <a:p>
            <a:r>
              <a:rPr lang="en-US" altLang="en-US"/>
              <a:t>UNIX examples</a:t>
            </a:r>
          </a:p>
          <a:p>
            <a:pPr lvl="1"/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>
                <a:solidFill>
                  <a:srgbClr val="000000"/>
                </a:solidFill>
              </a:rPr>
              <a:t> </a:t>
            </a:r>
            <a:r>
              <a:rPr lang="en-US" altLang="en-US"/>
              <a:t>system call creates new process</a:t>
            </a:r>
          </a:p>
          <a:p>
            <a:pPr lvl="1"/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/>
              <a:t> system call used after a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/>
              <a:t> to replace the process</a:t>
            </a:r>
            <a:r>
              <a:rPr lang="ja-JP" altLang="en-US"/>
              <a:t>’</a:t>
            </a:r>
            <a:r>
              <a:rPr lang="en-US" altLang="ja-JP"/>
              <a:t> memory space with a new program</a:t>
            </a:r>
          </a:p>
          <a:p>
            <a:pPr lvl="1"/>
            <a:r>
              <a:rPr lang="en-US" altLang="en-US"/>
              <a:t>Parent process calls </a:t>
            </a:r>
            <a:r>
              <a:rPr lang="en-US" altLang="en-US" b="1">
                <a:latin typeface="Courier New" panose="02070309020205020404" pitchFamily="49" charset="0"/>
              </a:rPr>
              <a:t>wait() </a:t>
            </a:r>
            <a:r>
              <a:rPr lang="en-US" altLang="en-US"/>
              <a:t>for the child to terminate</a:t>
            </a:r>
          </a:p>
        </p:txBody>
      </p:sp>
    </p:spTree>
    <p:extLst>
      <p:ext uri="{BB962C8B-B14F-4D97-AF65-F5344CB8AC3E}">
        <p14:creationId xmlns:p14="http://schemas.microsoft.com/office/powerpoint/2010/main" val="748332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966-AA93-7447-82CD-6E070CA2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exec</a:t>
            </a:r>
            <a:r>
              <a:rPr lang="zh-CN" altLang="en-US" dirty="0"/>
              <a:t>*</a:t>
            </a:r>
            <a:r>
              <a:rPr lang="en-US" dirty="0"/>
              <a:t>() Family of </a:t>
            </a:r>
            <a:r>
              <a:rPr lang="en-US" dirty="0" err="1"/>
              <a:t>Syscalls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7E7A-4664-BA4A-B80B-6F1D23CB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3650"/>
            <a:ext cx="8229600" cy="5221233"/>
          </a:xfrm>
        </p:spPr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The “exec” system call replaces the process image by that of a specific program</a:t>
            </a:r>
          </a:p>
          <a:p>
            <a:pPr lvl="1"/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see “man 3 exec” to see all the versions</a:t>
            </a:r>
          </a:p>
          <a:p>
            <a:pPr lvl="1"/>
            <a:r>
              <a:rPr lang="en-US" dirty="0"/>
              <a:t>Standard names of such functions in </a:t>
            </a:r>
            <a:r>
              <a:rPr lang="en-US" dirty="0">
                <a:solidFill>
                  <a:srgbClr val="0070C0"/>
                </a:solidFill>
                <a:hlinkClick r:id="rId2" tooltip="C (programming languag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lang="en-US" dirty="0"/>
              <a:t> are </a:t>
            </a:r>
            <a:r>
              <a:rPr lang="en-US" b="1" dirty="0" err="1"/>
              <a:t>execl</a:t>
            </a:r>
            <a:r>
              <a:rPr lang="en-US" dirty="0"/>
              <a:t>, </a:t>
            </a:r>
            <a:r>
              <a:rPr lang="en-US" b="1" dirty="0" err="1"/>
              <a:t>execle</a:t>
            </a:r>
            <a:r>
              <a:rPr lang="en-US" dirty="0"/>
              <a:t>, </a:t>
            </a:r>
            <a:r>
              <a:rPr lang="en-US" b="1" dirty="0" err="1"/>
              <a:t>execlp</a:t>
            </a:r>
            <a:r>
              <a:rPr lang="en-US" dirty="0"/>
              <a:t>, </a:t>
            </a:r>
            <a:r>
              <a:rPr lang="en-US" b="1" dirty="0" err="1"/>
              <a:t>execv</a:t>
            </a:r>
            <a:r>
              <a:rPr lang="en-US" dirty="0"/>
              <a:t>, </a:t>
            </a:r>
            <a:r>
              <a:rPr lang="en-US" b="1" dirty="0" err="1"/>
              <a:t>execve</a:t>
            </a:r>
            <a:r>
              <a:rPr lang="en-US" dirty="0"/>
              <a:t>, and </a:t>
            </a:r>
            <a:r>
              <a:rPr lang="en-US" b="1" dirty="0" err="1"/>
              <a:t>execvp</a:t>
            </a:r>
            <a:r>
              <a:rPr lang="en-US" dirty="0"/>
              <a:t>, but not “exec” itself. The </a:t>
            </a:r>
            <a:r>
              <a:rPr lang="en-US" dirty="0">
                <a:hlinkClick r:id="rId3" tooltip="Linux kern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Linux kernel</a:t>
            </a:r>
            <a:r>
              <a:rPr lang="en-US" dirty="0"/>
              <a:t> has one corresponding system call named “</a:t>
            </a:r>
            <a:r>
              <a:rPr lang="en-US" dirty="0" err="1"/>
              <a:t>execve</a:t>
            </a:r>
            <a:r>
              <a:rPr lang="en-US" dirty="0"/>
              <a:t>”, whereas all aforementioned functions are </a:t>
            </a:r>
            <a:r>
              <a:rPr lang="en-US" dirty="0">
                <a:solidFill>
                  <a:srgbClr val="00B0F0"/>
                </a:solidFill>
                <a:hlinkClick r:id="rId4" tooltip="Wrapper libra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user-space wrappers</a:t>
            </a:r>
            <a:r>
              <a:rPr lang="en-US" dirty="0"/>
              <a:t> around it.</a:t>
            </a:r>
            <a:r>
              <a:rPr lang="zh-CN" altLang="en-US" dirty="0"/>
              <a:t> （</a:t>
            </a:r>
            <a:r>
              <a:rPr lang="en-US" sz="14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https://en.wikipedia.org/wiki/Exec_(system_call)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Try man 2 </a:t>
            </a:r>
            <a:r>
              <a:rPr lang="en-US" dirty="0" err="1"/>
              <a:t>execve</a:t>
            </a:r>
            <a:endParaRPr lang="en-US" spc="-1" dirty="0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Essentially one can specify:</a:t>
            </a:r>
          </a:p>
          <a:p>
            <a:pPr lvl="1"/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path for the executable</a:t>
            </a:r>
          </a:p>
          <a:p>
            <a:pPr lvl="1"/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command-line arguments to be passed to the executable</a:t>
            </a:r>
          </a:p>
          <a:p>
            <a:pPr lvl="1"/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possibly a set of environment variables</a:t>
            </a:r>
          </a:p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An exec() call returns only if there was an error</a:t>
            </a:r>
          </a:p>
        </p:txBody>
      </p:sp>
    </p:spTree>
    <p:extLst>
      <p:ext uri="{BB962C8B-B14F-4D97-AF65-F5344CB8AC3E}">
        <p14:creationId xmlns:p14="http://schemas.microsoft.com/office/powerpoint/2010/main" val="3292192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966-AA93-7447-82CD-6E070CA2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exec</a:t>
            </a:r>
            <a:r>
              <a:rPr lang="zh-CN" altLang="en-US" dirty="0"/>
              <a:t>*</a:t>
            </a:r>
            <a:r>
              <a:rPr lang="en-US" dirty="0"/>
              <a:t>() Family of </a:t>
            </a:r>
            <a:r>
              <a:rPr lang="en-US" dirty="0" err="1"/>
              <a:t>Syscalls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7E7A-4664-BA4A-B80B-6F1D23CB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3650"/>
            <a:ext cx="8229600" cy="5221233"/>
          </a:xfrm>
        </p:spPr>
        <p:txBody>
          <a:bodyPr/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The “exec” system call replaces the process image by that of a specific program</a:t>
            </a:r>
          </a:p>
          <a:p>
            <a:pPr marL="0" indent="0">
              <a:buNone/>
            </a:pPr>
            <a:endParaRPr lang="en-US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0" indent="0"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	if (fork() == 0) {  // runs ls</a:t>
            </a:r>
          </a:p>
          <a:p>
            <a:pPr marL="0" indent="0"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		char *const 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argv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[] = {“ls”, “-l”,”/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tmp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/”,NULL};</a:t>
            </a:r>
          </a:p>
          <a:p>
            <a:pPr marL="0" indent="0"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		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execv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(“/bin/ls”, 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Arial"/>
              </a:rPr>
              <a:t>argv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);</a:t>
            </a:r>
          </a:p>
          <a:p>
            <a:pPr marL="0" indent="0">
              <a:buNone/>
            </a:pP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		}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62E2314-CE8A-744B-AB46-53D5E245C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32" y="4521584"/>
            <a:ext cx="6515793" cy="107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18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6537DA06-D788-8644-B194-F3F303097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182563"/>
            <a:ext cx="625157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571C1108-7D5B-6249-9C59-D6729D6AD6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3366FF"/>
                </a:solidFill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Terminated</a:t>
            </a:r>
            <a:r>
              <a:rPr lang="en-US" altLang="en-US" dirty="0">
                <a:solidFill>
                  <a:srgbClr val="FF0000"/>
                </a:solidFill>
              </a:rPr>
              <a:t>:  The process has finished execution</a:t>
            </a:r>
          </a:p>
        </p:txBody>
      </p:sp>
      <p:pic>
        <p:nvPicPr>
          <p:cNvPr id="18435" name="Picture 1">
            <a:extLst>
              <a:ext uri="{FF2B5EF4-FFF2-40B4-BE49-F238E27FC236}">
                <a16:creationId xmlns:a16="http://schemas.microsoft.com/office/drawing/2014/main" id="{958C6A7E-CD3D-B448-A342-253BE1A2A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3898900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634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D209-2E98-5C4D-8FBB-902676FA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Terminations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578C-F761-9A4B-958E-56BBC2DD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terminates itself with the exit() system call</a:t>
            </a:r>
          </a:p>
          <a:p>
            <a:pPr lvl="1"/>
            <a:r>
              <a:rPr lang="en-US" dirty="0"/>
              <a:t>This call takes as argument an integer that is called the process’ exit/return/error code</a:t>
            </a:r>
          </a:p>
          <a:p>
            <a:r>
              <a:rPr lang="en-US" dirty="0"/>
              <a:t>All resources of a process are deallocated by the OS</a:t>
            </a:r>
          </a:p>
          <a:p>
            <a:pPr lvl="1"/>
            <a:r>
              <a:rPr lang="en-US" dirty="0"/>
              <a:t>physical and virtual memory, open files, I/O buffers, ...</a:t>
            </a:r>
          </a:p>
          <a:p>
            <a:r>
              <a:rPr lang="en-US" dirty="0"/>
              <a:t>A process can cause the termination of another process</a:t>
            </a:r>
          </a:p>
          <a:p>
            <a:pPr lvl="1"/>
            <a:r>
              <a:rPr lang="en-US" dirty="0"/>
              <a:t>Using something called “signals” and the kill() system call</a:t>
            </a:r>
          </a:p>
          <a:p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9654AA45-77BA-E146-ADBE-07A640F4D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32" y="4521584"/>
            <a:ext cx="6515793" cy="107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904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47E16-0BA5-E545-9547-276180EA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wait() and </a:t>
            </a:r>
            <a:r>
              <a:rPr lang="en-US" dirty="0" err="1"/>
              <a:t>waitpid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3B778-CD44-7041-A8B6-44D77160D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parent can wait for a child to complete</a:t>
            </a:r>
          </a:p>
          <a:p>
            <a:r>
              <a:rPr lang="en-US" dirty="0"/>
              <a:t>The wait() call </a:t>
            </a:r>
          </a:p>
          <a:p>
            <a:pPr lvl="1"/>
            <a:r>
              <a:rPr lang="en-US" dirty="0"/>
              <a:t>blocks until any child completes</a:t>
            </a:r>
          </a:p>
          <a:p>
            <a:pPr lvl="1"/>
            <a:r>
              <a:rPr lang="en-US" dirty="0"/>
              <a:t>returns the </a:t>
            </a:r>
            <a:r>
              <a:rPr lang="en-US" dirty="0" err="1"/>
              <a:t>pid</a:t>
            </a:r>
            <a:r>
              <a:rPr lang="en-US" dirty="0"/>
              <a:t> of the completed child and the child’s exit code</a:t>
            </a:r>
          </a:p>
          <a:p>
            <a:r>
              <a:rPr lang="en-US" dirty="0"/>
              <a:t>The </a:t>
            </a:r>
            <a:r>
              <a:rPr lang="en-US" dirty="0" err="1"/>
              <a:t>waitpid</a:t>
            </a:r>
            <a:r>
              <a:rPr lang="en-US" dirty="0"/>
              <a:t>() call</a:t>
            </a:r>
          </a:p>
          <a:p>
            <a:pPr lvl="1"/>
            <a:r>
              <a:rPr lang="en-US" dirty="0"/>
              <a:t>blocks until a specific child completes</a:t>
            </a:r>
          </a:p>
          <a:p>
            <a:pPr lvl="1"/>
            <a:r>
              <a:rPr lang="en-US" dirty="0"/>
              <a:t>can be made non-blocking with WNOHANG options</a:t>
            </a:r>
          </a:p>
          <a:p>
            <a:pPr lvl="1"/>
            <a:r>
              <a:rPr lang="en-US" dirty="0"/>
              <a:t>Read the man pages (“man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dirty="0" err="1"/>
              <a:t>waitpid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1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5978-E28C-334B-A6EE-74353934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and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7741-D764-8647-9E5F-057E22CC5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can receive signals, i.e., software interrupts</a:t>
            </a:r>
          </a:p>
          <a:p>
            <a:pPr lvl="1"/>
            <a:r>
              <a:rPr lang="en-US" dirty="0"/>
              <a:t>It is an asynchronous event that the program must act upon, in some way</a:t>
            </a:r>
          </a:p>
          <a:p>
            <a:r>
              <a:rPr lang="en-US" dirty="0"/>
              <a:t>Signals have many usages, including process synchronization</a:t>
            </a:r>
          </a:p>
          <a:p>
            <a:pPr lvl="1"/>
            <a:r>
              <a:rPr lang="en-US" dirty="0"/>
              <a:t>We’ll see other, more powerful and flexible process synchronization tools</a:t>
            </a:r>
          </a:p>
          <a:p>
            <a:r>
              <a:rPr lang="en-US" dirty="0"/>
              <a:t>The OS defines a number of signals, each with a name and a number, and some meaning</a:t>
            </a:r>
          </a:p>
          <a:p>
            <a:pPr lvl="1"/>
            <a:r>
              <a:rPr lang="en-US" dirty="0"/>
              <a:t>See /</a:t>
            </a:r>
            <a:r>
              <a:rPr lang="en-US" dirty="0" err="1"/>
              <a:t>usr</a:t>
            </a:r>
            <a:r>
              <a:rPr lang="en-US" dirty="0"/>
              <a:t>/include/sys/</a:t>
            </a:r>
            <a:r>
              <a:rPr lang="en-US" dirty="0" err="1"/>
              <a:t>signal.h</a:t>
            </a:r>
            <a:r>
              <a:rPr lang="en-US" dirty="0"/>
              <a:t>  or “man signal”</a:t>
            </a:r>
          </a:p>
          <a:p>
            <a:r>
              <a:rPr lang="en-US" dirty="0"/>
              <a:t>Signals happen for various reasons</a:t>
            </a:r>
          </a:p>
          <a:p>
            <a:pPr lvl="1"/>
            <a:r>
              <a:rPr lang="en-US" dirty="0"/>
              <a:t>^C on the command-line sends a SIGINT signal to the running command</a:t>
            </a:r>
          </a:p>
          <a:p>
            <a:pPr lvl="1"/>
            <a:r>
              <a:rPr lang="en-US" dirty="0"/>
              <a:t>A segmentation violation sends a SIGBUS signal to the running process</a:t>
            </a:r>
          </a:p>
          <a:p>
            <a:pPr lvl="1"/>
            <a:r>
              <a:rPr lang="en-US" dirty="0"/>
              <a:t>A process sends a SIGKILL signal to another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C9E914F2-A0CE-9C43-847D-D3C132E15E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Concept</a:t>
            </a:r>
          </a:p>
        </p:txBody>
      </p:sp>
      <p:sp>
        <p:nvSpPr>
          <p:cNvPr id="135170" name="Content Placeholder 2">
            <a:extLst>
              <a:ext uri="{FF2B5EF4-FFF2-40B4-BE49-F238E27FC236}">
                <a16:creationId xmlns:a16="http://schemas.microsoft.com/office/drawing/2014/main" id="{E0DF6BAC-6648-5C4C-8B74-B1C993F9C6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Process =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code</a:t>
            </a:r>
            <a:r>
              <a:rPr lang="en-US" altLang="en-US"/>
              <a:t> (also called the </a:t>
            </a:r>
            <a:r>
              <a:rPr lang="en-US" altLang="en-US">
                <a:solidFill>
                  <a:srgbClr val="FF0000"/>
                </a:solidFill>
              </a:rPr>
              <a:t>text</a:t>
            </a:r>
            <a:r>
              <a:rPr lang="en-US" altLang="en-US"/>
              <a:t>)</a:t>
            </a:r>
          </a:p>
          <a:p>
            <a:pPr lvl="2"/>
            <a:r>
              <a:rPr lang="en-US" altLang="en-US"/>
              <a:t>initially stored on disk in an executable file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program counter</a:t>
            </a:r>
          </a:p>
          <a:p>
            <a:pPr lvl="2"/>
            <a:r>
              <a:rPr lang="en-US" altLang="en-US"/>
              <a:t>points to the next instruction to execute (i.e., an address in the code)</a:t>
            </a:r>
          </a:p>
          <a:p>
            <a:pPr lvl="1"/>
            <a:r>
              <a:rPr lang="en-US" altLang="en-US"/>
              <a:t>content of the processor’s </a:t>
            </a:r>
            <a:r>
              <a:rPr lang="en-US" altLang="en-US">
                <a:solidFill>
                  <a:srgbClr val="FF0000"/>
                </a:solidFill>
              </a:rPr>
              <a:t>registers</a:t>
            </a:r>
          </a:p>
          <a:p>
            <a:pPr lvl="1"/>
            <a:r>
              <a:rPr lang="en-US" altLang="en-US"/>
              <a:t>a runtime </a:t>
            </a:r>
            <a:r>
              <a:rPr lang="en-US" altLang="en-US">
                <a:solidFill>
                  <a:srgbClr val="FF0000"/>
                </a:solidFill>
              </a:rPr>
              <a:t>stack</a:t>
            </a:r>
          </a:p>
          <a:p>
            <a:pPr lvl="1"/>
            <a:r>
              <a:rPr lang="en-US" altLang="en-US"/>
              <a:t>a </a:t>
            </a:r>
            <a:r>
              <a:rPr lang="en-US" altLang="en-US">
                <a:solidFill>
                  <a:srgbClr val="FF0000"/>
                </a:solidFill>
              </a:rPr>
              <a:t>data section</a:t>
            </a:r>
          </a:p>
          <a:p>
            <a:pPr lvl="2"/>
            <a:r>
              <a:rPr lang="en-US" altLang="en-US"/>
              <a:t>global variables (.bss and .data in x86 assembly)</a:t>
            </a:r>
          </a:p>
          <a:p>
            <a:pPr lvl="1"/>
            <a:r>
              <a:rPr lang="en-US" altLang="en-US"/>
              <a:t>a </a:t>
            </a:r>
            <a:r>
              <a:rPr lang="en-US" altLang="en-US">
                <a:solidFill>
                  <a:srgbClr val="FF0000"/>
                </a:solidFill>
              </a:rPr>
              <a:t>heap</a:t>
            </a:r>
          </a:p>
          <a:p>
            <a:pPr lvl="2"/>
            <a:r>
              <a:rPr lang="en-US" altLang="en-US"/>
              <a:t>for dynamically allocated memory (malloc, new, etc.)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5978-E28C-334B-A6EE-74353934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and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7741-D764-8647-9E5F-057E22CC5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Kill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FBBA1-2A89-5F48-A4F7-8F7354EC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962150"/>
            <a:ext cx="8318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28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0490-1080-B146-9041-48B5C9F8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4C331-825E-2742-8874-122A2D92D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signal causes a default behavior in the process</a:t>
            </a:r>
          </a:p>
          <a:p>
            <a:pPr lvl="1"/>
            <a:r>
              <a:rPr lang="en-US" dirty="0"/>
              <a:t>e.g., a SIGINT signal causes the process to terminate</a:t>
            </a:r>
          </a:p>
          <a:p>
            <a:r>
              <a:rPr lang="en-US" dirty="0"/>
              <a:t>But most signals can be either ignored or provided with a user-written handler to perform some action</a:t>
            </a:r>
          </a:p>
          <a:p>
            <a:pPr lvl="1"/>
            <a:r>
              <a:rPr lang="en-US" dirty="0"/>
              <a:t>Signals like SIGKILL and SIGSTOP cannot be ignored or handled by the user, for security reasons</a:t>
            </a:r>
          </a:p>
          <a:p>
            <a:r>
              <a:rPr lang="en-US" dirty="0"/>
              <a:t>The signal() system call allows a process to specify what action to do on a signal:</a:t>
            </a:r>
          </a:p>
          <a:p>
            <a:pPr lvl="1"/>
            <a:r>
              <a:rPr lang="en-US" dirty="0"/>
              <a:t>signal(SIGINT, SIG_IGN);	// ignore signal</a:t>
            </a:r>
          </a:p>
          <a:p>
            <a:pPr lvl="1"/>
            <a:r>
              <a:rPr lang="en-US" dirty="0"/>
              <a:t>signal(SIGINT, SIG_DFL);	// set behavior to default</a:t>
            </a:r>
          </a:p>
          <a:p>
            <a:pPr lvl="1"/>
            <a:r>
              <a:rPr lang="en-US" dirty="0"/>
              <a:t>signal(SIGINT, </a:t>
            </a:r>
            <a:r>
              <a:rPr lang="en-US" dirty="0" err="1"/>
              <a:t>my_handler</a:t>
            </a:r>
            <a:r>
              <a:rPr lang="en-US" dirty="0"/>
              <a:t>);	// customize behavior</a:t>
            </a:r>
          </a:p>
          <a:p>
            <a:pPr lvl="2"/>
            <a:r>
              <a:rPr lang="en-US" dirty="0"/>
              <a:t>handler is as:  void </a:t>
            </a:r>
            <a:r>
              <a:rPr lang="en-US" dirty="0" err="1"/>
              <a:t>my_handler</a:t>
            </a:r>
            <a:r>
              <a:rPr lang="en-US" dirty="0"/>
              <a:t>(int sig) { ... }</a:t>
            </a:r>
          </a:p>
          <a:p>
            <a:r>
              <a:rPr lang="en-US" dirty="0"/>
              <a:t>Let’s look at a small example of a process that ignores SIGINT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0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215B-9227-554F-B266-9E6DDDE35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Example</a:t>
            </a:r>
          </a:p>
        </p:txBody>
      </p:sp>
      <p:sp>
        <p:nvSpPr>
          <p:cNvPr id="4" name="TextShape 12">
            <a:extLst>
              <a:ext uri="{FF2B5EF4-FFF2-40B4-BE49-F238E27FC236}">
                <a16:creationId xmlns:a16="http://schemas.microsoft.com/office/drawing/2014/main" id="{160CA24D-3960-3845-A628-C9EB0A18B14A}"/>
              </a:ext>
            </a:extLst>
          </p:cNvPr>
          <p:cNvSpPr txBox="1"/>
          <p:nvPr/>
        </p:nvSpPr>
        <p:spPr>
          <a:xfrm>
            <a:off x="457200" y="1600200"/>
            <a:ext cx="8229240" cy="511776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#include &lt;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signal.h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#include &lt;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stdio.h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void handler(int sig) {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fprintf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stdout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,”I don’t want to die!\n”);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  return;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main() {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  signal(SIGINT, handler);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  while(1); // infinite loop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83400" indent="-342720">
              <a:lnSpc>
                <a:spcPct val="90000"/>
              </a:lnSpc>
              <a:spcBef>
                <a:spcPts val="601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661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6537DA06-D788-8644-B194-F3F303097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182563"/>
            <a:ext cx="625157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571C1108-7D5B-6249-9C59-D6729D6AD6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3366FF"/>
                </a:solidFill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Running</a:t>
            </a:r>
            <a:r>
              <a:rPr lang="en-US" altLang="en-US" dirty="0">
                <a:solidFill>
                  <a:srgbClr val="FF0000"/>
                </a:solidFill>
              </a:rPr>
              <a:t>:  Instructions are being executed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Waiting</a:t>
            </a:r>
            <a:r>
              <a:rPr lang="en-US" altLang="en-US" dirty="0">
                <a:solidFill>
                  <a:srgbClr val="FF0000"/>
                </a:solidFill>
              </a:rPr>
              <a:t>:  The process is waiting for some event to occur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Ready</a:t>
            </a:r>
            <a:r>
              <a:rPr lang="en-US" altLang="en-US" dirty="0">
                <a:solidFill>
                  <a:srgbClr val="FF0000"/>
                </a:solidFill>
              </a:rPr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  <p:pic>
        <p:nvPicPr>
          <p:cNvPr id="18435" name="Picture 1">
            <a:extLst>
              <a:ext uri="{FF2B5EF4-FFF2-40B4-BE49-F238E27FC236}">
                <a16:creationId xmlns:a16="http://schemas.microsoft.com/office/drawing/2014/main" id="{958C6A7E-CD3D-B448-A342-253BE1A2A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3898900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193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C9BDD9B4-7558-514F-95A3-0BB655AFD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231775"/>
            <a:ext cx="76454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Scheduling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11D6AC9D-7C63-CC40-BA4E-3E44091C3D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7413" y="1168400"/>
            <a:ext cx="6975475" cy="3983038"/>
          </a:xfrm>
        </p:spPr>
        <p:txBody>
          <a:bodyPr/>
          <a:lstStyle/>
          <a:p>
            <a:r>
              <a:rPr lang="en-US" altLang="en-US"/>
              <a:t>Maximize CPU use, quickly switch processes onto CPU core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Process scheduler </a:t>
            </a:r>
            <a:r>
              <a:rPr lang="en-US" altLang="en-US"/>
              <a:t>selects among available processes for next execution on CPU core</a:t>
            </a:r>
          </a:p>
          <a:p>
            <a:r>
              <a:rPr lang="en-US" altLang="en-US"/>
              <a:t>Maintains </a:t>
            </a:r>
            <a:r>
              <a:rPr lang="en-US" altLang="en-US" b="1">
                <a:solidFill>
                  <a:srgbClr val="3366FF"/>
                </a:solidFill>
              </a:rPr>
              <a:t>scheduling queues </a:t>
            </a:r>
            <a:r>
              <a:rPr lang="en-US" altLang="en-US"/>
              <a:t>of processes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Ready queue </a:t>
            </a:r>
            <a:r>
              <a:rPr lang="en-US" altLang="en-US"/>
              <a:t>– set of all processes residing in main memory, ready and waiting to execute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Wait queues </a:t>
            </a:r>
            <a:r>
              <a:rPr lang="en-US" altLang="en-US"/>
              <a:t>– set of processes waiting for an event (i.e. I/O)</a:t>
            </a:r>
          </a:p>
          <a:p>
            <a:pPr lvl="1"/>
            <a:r>
              <a:rPr lang="en-US" altLang="en-US"/>
              <a:t>Processes migrate among the various queues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DEF23ED1-223A-B349-8B3B-0E17D6C56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35113" y="209550"/>
            <a:ext cx="5972175" cy="536575"/>
          </a:xfrm>
        </p:spPr>
        <p:txBody>
          <a:bodyPr/>
          <a:lstStyle/>
          <a:p>
            <a:pPr eaLnBrk="1" hangingPunct="1"/>
            <a:r>
              <a:rPr lang="en-US" altLang="en-US" sz="2400"/>
              <a:t>Ready and Wait Queues</a:t>
            </a:r>
          </a:p>
        </p:txBody>
      </p:sp>
      <p:pic>
        <p:nvPicPr>
          <p:cNvPr id="26626" name="Picture 1">
            <a:extLst>
              <a:ext uri="{FF2B5EF4-FFF2-40B4-BE49-F238E27FC236}">
                <a16:creationId xmlns:a16="http://schemas.microsoft.com/office/drawing/2014/main" id="{E2BA8332-A401-5245-94BD-DE366162D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481" y="1895256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9D301E-B7A5-7945-B79D-B83162D8B774}"/>
              </a:ext>
            </a:extLst>
          </p:cNvPr>
          <p:cNvSpPr/>
          <p:nvPr/>
        </p:nvSpPr>
        <p:spPr>
          <a:xfrm>
            <a:off x="1535113" y="5228925"/>
            <a:ext cx="7009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800"/>
                </a:solidFill>
              </a:rPr>
              <a:t>struct</a:t>
            </a:r>
            <a:r>
              <a:rPr lang="en-US" dirty="0"/>
              <a:t> </a:t>
            </a:r>
            <a:r>
              <a:rPr lang="en-US" b="1" dirty="0">
                <a:hlinkClick r:id="rId4"/>
              </a:rPr>
              <a:t>list_head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{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800"/>
                </a:solidFill>
              </a:rPr>
              <a:t>	struct</a:t>
            </a:r>
            <a:r>
              <a:rPr lang="en-US" dirty="0"/>
              <a:t> </a:t>
            </a:r>
            <a:r>
              <a:rPr lang="en-US" b="1" dirty="0">
                <a:hlinkClick r:id="rId4"/>
              </a:rPr>
              <a:t>list_head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*</a:t>
            </a:r>
            <a:r>
              <a:rPr lang="en-US" dirty="0"/>
              <a:t>next</a:t>
            </a:r>
            <a:r>
              <a:rPr lang="en-US" dirty="0">
                <a:solidFill>
                  <a:srgbClr val="666666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*</a:t>
            </a:r>
            <a:r>
              <a:rPr lang="en-US" dirty="0" err="1"/>
              <a:t>prev</a:t>
            </a:r>
            <a:r>
              <a:rPr lang="en-US" dirty="0">
                <a:solidFill>
                  <a:srgbClr val="666666"/>
                </a:solidFill>
              </a:rPr>
              <a:t>;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666666"/>
                </a:solidFill>
              </a:rPr>
              <a:t>};</a:t>
            </a:r>
          </a:p>
          <a:p>
            <a:r>
              <a:rPr lang="en-US" dirty="0">
                <a:hlinkClick r:id="rId5"/>
              </a:rPr>
              <a:t>https://elixir.bootlin.com/linux/v5.2.8/source/include/linux/types.h#L181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DCB8468-2DE3-7F41-898C-C640E25C6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867" y="20495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Representation of Process Scheduling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6595063-0D00-F143-B926-EE1C1D265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A1BB0D53-D28F-AB43-B685-7B2FD5351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5912" y="20002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CPU Switch From Process to Process</a:t>
            </a:r>
          </a:p>
        </p:txBody>
      </p:sp>
      <p:sp>
        <p:nvSpPr>
          <p:cNvPr id="30722" name="TextBox 1">
            <a:extLst>
              <a:ext uri="{FF2B5EF4-FFF2-40B4-BE49-F238E27FC236}">
                <a16:creationId xmlns:a16="http://schemas.microsoft.com/office/drawing/2014/main" id="{F0599C4B-6F54-5248-AAC9-9869BBBC8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5" y="979488"/>
            <a:ext cx="49434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A </a:t>
            </a:r>
            <a:r>
              <a:rPr kumimoji="0" lang="en-US" altLang="en-US" b="1">
                <a:latin typeface="Verdana" panose="020B0604030504040204" pitchFamily="34" charset="0"/>
              </a:rPr>
              <a:t>context switch </a:t>
            </a:r>
            <a:r>
              <a:rPr kumimoji="0" lang="en-US" altLang="en-US">
                <a:latin typeface="Verdana" panose="020B0604030504040204" pitchFamily="34" charset="0"/>
              </a:rPr>
              <a:t>occurs when the CPU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switches from one process to another.</a:t>
            </a:r>
          </a:p>
        </p:txBody>
      </p:sp>
      <p:pic>
        <p:nvPicPr>
          <p:cNvPr id="30723" name="Picture 1">
            <a:extLst>
              <a:ext uri="{FF2B5EF4-FFF2-40B4-BE49-F238E27FC236}">
                <a16:creationId xmlns:a16="http://schemas.microsoft.com/office/drawing/2014/main" id="{0DA9078E-E4EC-D446-BD0B-0B4CB6BE0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81" y="1828800"/>
            <a:ext cx="5126038" cy="418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958823A4-B69C-E346-AD82-7A1DAF4986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Context Switch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EFA6F69C-CEB2-8D4F-9D3C-B50632320F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108075"/>
            <a:ext cx="6997700" cy="4448175"/>
          </a:xfrm>
        </p:spPr>
        <p:txBody>
          <a:bodyPr/>
          <a:lstStyle/>
          <a:p>
            <a:r>
              <a:rPr lang="en-US" altLang="en-US"/>
              <a:t>When CPU switches to another process, the system must </a:t>
            </a:r>
            <a:r>
              <a:rPr lang="en-US" altLang="en-US" b="1">
                <a:solidFill>
                  <a:srgbClr val="3366FF"/>
                </a:solidFill>
              </a:rPr>
              <a:t>save the state </a:t>
            </a:r>
            <a:r>
              <a:rPr lang="en-US" altLang="en-US"/>
              <a:t>of the old process and load the </a:t>
            </a:r>
            <a:r>
              <a:rPr lang="en-US" altLang="en-US" b="1">
                <a:solidFill>
                  <a:srgbClr val="3366FF"/>
                </a:solidFill>
              </a:rPr>
              <a:t>saved state </a:t>
            </a:r>
            <a:r>
              <a:rPr lang="en-US" altLang="en-US"/>
              <a:t>for the new process via a </a:t>
            </a:r>
            <a:r>
              <a:rPr lang="en-US" altLang="en-US" b="1">
                <a:solidFill>
                  <a:srgbClr val="3366FF"/>
                </a:solidFill>
              </a:rPr>
              <a:t>context switch</a:t>
            </a:r>
            <a:endParaRPr lang="en-US" altLang="en-US"/>
          </a:p>
          <a:p>
            <a:r>
              <a:rPr lang="en-US" altLang="en-US" b="1">
                <a:solidFill>
                  <a:srgbClr val="3366FF"/>
                </a:solidFill>
              </a:rPr>
              <a:t>Context </a:t>
            </a:r>
            <a:r>
              <a:rPr lang="en-US" altLang="en-US"/>
              <a:t>of a process represented in the PCB</a:t>
            </a:r>
          </a:p>
          <a:p>
            <a:r>
              <a:rPr lang="en-US" altLang="en-US"/>
              <a:t>Context-switch time is overhead; the system does no useful work while switching</a:t>
            </a:r>
          </a:p>
          <a:p>
            <a:pPr lvl="1"/>
            <a:r>
              <a:rPr lang="en-US" altLang="en-US"/>
              <a:t>The more complex the OS and the PCB </a:t>
            </a:r>
            <a:r>
              <a:rPr lang="en-US" altLang="en-US">
                <a:sym typeface="Wingdings" pitchFamily="2" charset="2"/>
              </a:rPr>
              <a:t> the </a:t>
            </a:r>
            <a:r>
              <a:rPr lang="en-US" altLang="en-US"/>
              <a:t>longer the context switch</a:t>
            </a:r>
          </a:p>
          <a:p>
            <a:r>
              <a:rPr lang="en-US" altLang="en-US"/>
              <a:t>Time dependent on hardware support</a:t>
            </a:r>
          </a:p>
          <a:p>
            <a:pPr lvl="1"/>
            <a:r>
              <a:rPr lang="en-US" altLang="en-US"/>
              <a:t>Some hardware provides multiple sets of registers per CPU </a:t>
            </a:r>
            <a:r>
              <a:rPr lang="en-US" altLang="en-US">
                <a:sym typeface="Wingdings" pitchFamily="2" charset="2"/>
              </a:rPr>
              <a:t></a:t>
            </a:r>
            <a:r>
              <a:rPr lang="en-US" altLang="en-US"/>
              <a:t> multiple contexts loaded at once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8D4-6964-5B4B-A619-DF9E61E9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Context Switch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E39E3-64F9-074C-A761-A165567E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77" y="1689975"/>
            <a:ext cx="4292600" cy="483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D30980-ECF5-8C45-B57F-C33434A20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77" y="1018819"/>
            <a:ext cx="7099300" cy="50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DF4CFC-BB7C-1641-BA32-85FBC98F6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076" y="2123090"/>
            <a:ext cx="2953245" cy="361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99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872ECEA4-B438-D54F-98ED-DD5C74200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Address Space</a:t>
            </a:r>
          </a:p>
        </p:txBody>
      </p:sp>
      <p:pic>
        <p:nvPicPr>
          <p:cNvPr id="13314" name="Picture 1">
            <a:extLst>
              <a:ext uri="{FF2B5EF4-FFF2-40B4-BE49-F238E27FC236}">
                <a16:creationId xmlns:a16="http://schemas.microsoft.com/office/drawing/2014/main" id="{64353E6F-4FF3-4245-940B-4DCBD34B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630363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8D4-6964-5B4B-A619-DF9E61E9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Context Switch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E39E3-64F9-074C-A761-A165567E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77" y="1689975"/>
            <a:ext cx="4292600" cy="483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D30980-ECF5-8C45-B57F-C33434A20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77" y="1018819"/>
            <a:ext cx="7099300" cy="50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81F99-0FF8-5742-9C0C-5FBBEC00F9AD}"/>
              </a:ext>
            </a:extLst>
          </p:cNvPr>
          <p:cNvSpPr txBox="1"/>
          <p:nvPr/>
        </p:nvSpPr>
        <p:spPr>
          <a:xfrm>
            <a:off x="5475891" y="2060027"/>
            <a:ext cx="35735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important step is </a:t>
            </a:r>
          </a:p>
          <a:p>
            <a:r>
              <a:rPr lang="en-US" b="1" dirty="0"/>
              <a:t>STACK SWITCHING</a:t>
            </a:r>
          </a:p>
          <a:p>
            <a:endParaRPr lang="en-US" b="1" dirty="0"/>
          </a:p>
          <a:p>
            <a:pPr marL="342900" indent="-342900">
              <a:buAutoNum type="arabicParenR"/>
            </a:pPr>
            <a:r>
              <a:rPr lang="en-US" dirty="0"/>
              <a:t>Move </a:t>
            </a:r>
            <a:r>
              <a:rPr lang="en-US" dirty="0" err="1"/>
              <a:t>sp</a:t>
            </a:r>
            <a:r>
              <a:rPr lang="en-US" dirty="0"/>
              <a:t> to general reg</a:t>
            </a:r>
          </a:p>
          <a:p>
            <a:pPr marL="342900" indent="-342900">
              <a:buAutoNum type="arabicParenR"/>
            </a:pPr>
            <a:r>
              <a:rPr lang="en-US" dirty="0"/>
              <a:t>Save old </a:t>
            </a:r>
            <a:r>
              <a:rPr lang="en-US" dirty="0" err="1"/>
              <a:t>sp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Load new </a:t>
            </a:r>
            <a:r>
              <a:rPr lang="en-US" dirty="0" err="1"/>
              <a:t>sp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Move new </a:t>
            </a:r>
            <a:r>
              <a:rPr lang="en-US" dirty="0" err="1"/>
              <a:t>sp</a:t>
            </a:r>
            <a:r>
              <a:rPr lang="en-US" dirty="0"/>
              <a:t> to </a:t>
            </a:r>
            <a:r>
              <a:rPr lang="en-US" dirty="0" err="1"/>
              <a:t>sp</a:t>
            </a:r>
            <a:r>
              <a:rPr lang="en-US" dirty="0"/>
              <a:t> reg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79A19A-368F-2641-AE56-52154ABE6020}"/>
              </a:ext>
            </a:extLst>
          </p:cNvPr>
          <p:cNvCxnSpPr>
            <a:cxnSpLocks/>
          </p:cNvCxnSpPr>
          <p:nvPr/>
        </p:nvCxnSpPr>
        <p:spPr bwMode="auto">
          <a:xfrm>
            <a:off x="1802524" y="2588173"/>
            <a:ext cx="1671145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BA36BC-4702-3940-BD85-C8C47199124C}"/>
              </a:ext>
            </a:extLst>
          </p:cNvPr>
          <p:cNvCxnSpPr>
            <a:cxnSpLocks/>
          </p:cNvCxnSpPr>
          <p:nvPr/>
        </p:nvCxnSpPr>
        <p:spPr bwMode="auto">
          <a:xfrm>
            <a:off x="1802524" y="3823138"/>
            <a:ext cx="2758966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5F2A4-86B0-AA45-8828-1BDEE74270D8}"/>
              </a:ext>
            </a:extLst>
          </p:cNvPr>
          <p:cNvCxnSpPr>
            <a:cxnSpLocks/>
          </p:cNvCxnSpPr>
          <p:nvPr/>
        </p:nvCxnSpPr>
        <p:spPr bwMode="auto">
          <a:xfrm>
            <a:off x="1813034" y="5499539"/>
            <a:ext cx="2758966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430AEF-ABCD-9A47-BBD3-72F6E40CB458}"/>
              </a:ext>
            </a:extLst>
          </p:cNvPr>
          <p:cNvCxnSpPr>
            <a:cxnSpLocks/>
          </p:cNvCxnSpPr>
          <p:nvPr/>
        </p:nvCxnSpPr>
        <p:spPr bwMode="auto">
          <a:xfrm>
            <a:off x="1802524" y="5914697"/>
            <a:ext cx="1671145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7427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DD8D-D7A0-9D4E-B407-0CA18265F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CED1-7973-7D46-BD95-4F4A0B087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3650"/>
            <a:ext cx="8229600" cy="3770805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pPr lvl="1"/>
            <a:r>
              <a:rPr lang="en-US" altLang="en-US" dirty="0"/>
              <a:t>Process vs Program</a:t>
            </a:r>
          </a:p>
          <a:p>
            <a:r>
              <a:rPr lang="en-US" altLang="en-US" dirty="0"/>
              <a:t>Process Control Block</a:t>
            </a:r>
          </a:p>
          <a:p>
            <a:pPr lvl="1"/>
            <a:r>
              <a:rPr lang="en-US" altLang="en-US" dirty="0" err="1"/>
              <a:t>task_struct</a:t>
            </a:r>
            <a:endParaRPr lang="en-US" altLang="en-US" dirty="0"/>
          </a:p>
          <a:p>
            <a:r>
              <a:rPr lang="en-US" altLang="en-US" dirty="0"/>
              <a:t>Process State</a:t>
            </a:r>
          </a:p>
          <a:p>
            <a:pPr lvl="1"/>
            <a:r>
              <a:rPr lang="en-US" altLang="en-US" dirty="0"/>
              <a:t>Five states, who has a queue</a:t>
            </a:r>
          </a:p>
          <a:p>
            <a:pPr lvl="1"/>
            <a:r>
              <a:rPr lang="en-US" altLang="en-US" dirty="0"/>
              <a:t>How to create and terminate a process </a:t>
            </a:r>
          </a:p>
          <a:p>
            <a:r>
              <a:rPr lang="en-US" altLang="en-US" dirty="0"/>
              <a:t>Process Scheduling</a:t>
            </a:r>
          </a:p>
          <a:p>
            <a:pPr lvl="1"/>
            <a:r>
              <a:rPr lang="en-US" altLang="en-US" dirty="0"/>
              <a:t>Where are registers saved?</a:t>
            </a:r>
          </a:p>
          <a:p>
            <a:pPr lvl="1"/>
            <a:r>
              <a:rPr lang="en-US" altLang="en-US" dirty="0"/>
              <a:t>Switch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78747-C08F-7349-A1C9-76F17F71B2CD}"/>
              </a:ext>
            </a:extLst>
          </p:cNvPr>
          <p:cNvSpPr txBox="1"/>
          <p:nvPr/>
        </p:nvSpPr>
        <p:spPr>
          <a:xfrm>
            <a:off x="1587062" y="5297214"/>
            <a:ext cx="6169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Homework 1 deadline is this Thursday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Lab0 deadline TBD</a:t>
            </a:r>
          </a:p>
        </p:txBody>
      </p:sp>
    </p:spTree>
    <p:extLst>
      <p:ext uri="{BB962C8B-B14F-4D97-AF65-F5344CB8AC3E}">
        <p14:creationId xmlns:p14="http://schemas.microsoft.com/office/powerpoint/2010/main" val="395306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34CCABE0-4C66-7F48-9291-97C8447865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Layout of a C Program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84A0EF9A-CF6B-CC4B-9927-B0BCAFB8D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A87A9649-8137-E44B-A21A-07B070961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Address Space</a:t>
            </a:r>
          </a:p>
        </p:txBody>
      </p:sp>
      <p:sp>
        <p:nvSpPr>
          <p:cNvPr id="136194" name="Content Placeholder 2">
            <a:extLst>
              <a:ext uri="{FF2B5EF4-FFF2-40B4-BE49-F238E27FC236}">
                <a16:creationId xmlns:a16="http://schemas.microsoft.com/office/drawing/2014/main" id="{6FF73255-216B-9A48-A4CD-565B8A7065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36195" name="Picture 3">
            <a:extLst>
              <a:ext uri="{FF2B5EF4-FFF2-40B4-BE49-F238E27FC236}">
                <a16:creationId xmlns:a16="http://schemas.microsoft.com/office/drawing/2014/main" id="{7999A6B4-641F-2144-BE0A-B42A81B2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003300"/>
            <a:ext cx="82550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774C02D9-16AA-1743-8A6C-761C2A47F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Stack</a:t>
            </a:r>
          </a:p>
        </p:txBody>
      </p:sp>
      <p:sp>
        <p:nvSpPr>
          <p:cNvPr id="137218" name="Content Placeholder 2">
            <a:extLst>
              <a:ext uri="{FF2B5EF4-FFF2-40B4-BE49-F238E27FC236}">
                <a16:creationId xmlns:a16="http://schemas.microsoft.com/office/drawing/2014/main" id="{DE293DB0-7B1D-2A41-A8FD-F018DE2639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runtime stack is</a:t>
            </a:r>
          </a:p>
          <a:p>
            <a:pPr lvl="1"/>
            <a:r>
              <a:rPr lang="en-US" altLang="en-US"/>
              <a:t>A stack on which items can be pushed or popped</a:t>
            </a:r>
          </a:p>
          <a:p>
            <a:pPr lvl="1"/>
            <a:r>
              <a:rPr lang="en-US" altLang="en-US"/>
              <a:t>The items are called activation records</a:t>
            </a:r>
          </a:p>
          <a:p>
            <a:pPr lvl="1"/>
            <a:r>
              <a:rPr lang="en-US" altLang="en-US"/>
              <a:t>The stack is how we manage to have programs place successive function/method calls</a:t>
            </a:r>
          </a:p>
          <a:p>
            <a:pPr lvl="1"/>
            <a:r>
              <a:rPr lang="en-US" altLang="en-US"/>
              <a:t>The management of the stack is done entirely on your behalf by the compiler</a:t>
            </a:r>
          </a:p>
          <a:p>
            <a:r>
              <a:rPr lang="en-US" altLang="en-US"/>
              <a:t>An activation record contains all the “bookkeeping” necessary for placing and returning from a function/method call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14919</TotalTime>
  <Words>2872</Words>
  <Application>Microsoft Macintosh PowerPoint</Application>
  <PresentationFormat>On-screen Show (4:3)</PresentationFormat>
  <Paragraphs>559</Paragraphs>
  <Slides>61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2_os-8</vt:lpstr>
      <vt:lpstr>1_os-8</vt:lpstr>
      <vt:lpstr>PowerPoint Presentation</vt:lpstr>
      <vt:lpstr>Recommendation</vt:lpstr>
      <vt:lpstr>Processes</vt:lpstr>
      <vt:lpstr>Process Concept</vt:lpstr>
      <vt:lpstr>Process Concept</vt:lpstr>
      <vt:lpstr>Process Address Space</vt:lpstr>
      <vt:lpstr>Memory Layout of a C Program</vt:lpstr>
      <vt:lpstr>Process Address Space</vt:lpstr>
      <vt:lpstr>The Stack</vt:lpstr>
      <vt:lpstr>Activation Record</vt:lpstr>
      <vt:lpstr>Simple Runtime Stack</vt:lpstr>
      <vt:lpstr>Simple Runtime Stack</vt:lpstr>
      <vt:lpstr>Simple Runtime Stack</vt:lpstr>
      <vt:lpstr>Simple Runtime Stack</vt:lpstr>
      <vt:lpstr>Runtime Stack Growth</vt:lpstr>
      <vt:lpstr>2 processes for the same program</vt:lpstr>
      <vt:lpstr>Single- and Multi-Tasking</vt:lpstr>
      <vt:lpstr>Process State</vt:lpstr>
      <vt:lpstr>Process Control Block (PCB)</vt:lpstr>
      <vt:lpstr>Process Representation in Linux</vt:lpstr>
      <vt:lpstr>Process Representation in Linux</vt:lpstr>
      <vt:lpstr>Process State</vt:lpstr>
      <vt:lpstr>Process Creation</vt:lpstr>
      <vt:lpstr>Process Creation</vt:lpstr>
      <vt:lpstr>The fork() System Call</vt:lpstr>
      <vt:lpstr>fork() Example</vt:lpstr>
      <vt:lpstr>fork() and Memory</vt:lpstr>
      <vt:lpstr>fork() and Memory</vt:lpstr>
      <vt:lpstr>fork() and Memory</vt:lpstr>
      <vt:lpstr>fork() and Memory</vt:lpstr>
      <vt:lpstr>fork() and Memory</vt:lpstr>
      <vt:lpstr>fork() and Memory</vt:lpstr>
      <vt:lpstr>fork() and Memory</vt:lpstr>
      <vt:lpstr>Popular Homework Question</vt:lpstr>
      <vt:lpstr>Popular Homework Question</vt:lpstr>
      <vt:lpstr>Popular Homework Question</vt:lpstr>
      <vt:lpstr>Popular Homework Question</vt:lpstr>
      <vt:lpstr>Popular Homework Question</vt:lpstr>
      <vt:lpstr>Popular Homework Question</vt:lpstr>
      <vt:lpstr>Popular Homework Question</vt:lpstr>
      <vt:lpstr>Popular Homework Question</vt:lpstr>
      <vt:lpstr>Popular Homework Question</vt:lpstr>
      <vt:lpstr>Process Creation (Cont.)</vt:lpstr>
      <vt:lpstr>The exec*() Family of Syscalls</vt:lpstr>
      <vt:lpstr>The exec*() Family of Syscalls</vt:lpstr>
      <vt:lpstr>Process State</vt:lpstr>
      <vt:lpstr>Process Terminations</vt:lpstr>
      <vt:lpstr>wait() and waitpid()</vt:lpstr>
      <vt:lpstr>Processes and Signals</vt:lpstr>
      <vt:lpstr>Processes and Signals</vt:lpstr>
      <vt:lpstr>Manipulating Signals</vt:lpstr>
      <vt:lpstr>Signal Example</vt:lpstr>
      <vt:lpstr>Process State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Context Switch</vt:lpstr>
      <vt:lpstr>Context Switch</vt:lpstr>
      <vt:lpstr>Takeaway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Wenbo Shen</cp:lastModifiedBy>
  <cp:revision>363</cp:revision>
  <cp:lastPrinted>2013-10-02T18:16:40Z</cp:lastPrinted>
  <dcterms:created xsi:type="dcterms:W3CDTF">2011-01-13T23:43:38Z</dcterms:created>
  <dcterms:modified xsi:type="dcterms:W3CDTF">2019-09-23T08:11:45Z</dcterms:modified>
</cp:coreProperties>
</file>